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1"/>
  </p:notesMasterIdLst>
  <p:sldIdLst>
    <p:sldId id="256" r:id="rId2"/>
    <p:sldId id="257" r:id="rId3"/>
    <p:sldId id="258" r:id="rId4"/>
    <p:sldId id="262" r:id="rId5"/>
    <p:sldId id="263" r:id="rId6"/>
    <p:sldId id="264" r:id="rId7"/>
    <p:sldId id="265" r:id="rId8"/>
    <p:sldId id="266"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DFB3CE-74E1-A2E4-B244-E5ABD0EABDAF}" v="70" dt="2025-12-18T01:16:53.382"/>
    <p1510:client id="{571CFA72-5D45-2C42-BF2B-268F3BC60E83}" v="1654" dt="2025-12-18T01:15:28.0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0"/>
  </p:normalViewPr>
  <p:slideViewPr>
    <p:cSldViewPr snapToGrid="0">
      <p:cViewPr varScale="1">
        <p:scale>
          <a:sx n="136" d="100"/>
          <a:sy n="136" d="100"/>
        </p:scale>
        <p:origin x="216" y="6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09T17:24:23.267"/>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15450 9578 16383 0 0,'0'4'0'0'0,"0"6"0"0"0,0 6 0 0 0,0 3 0 0 0,0 4 0 0 0,0 2 0 0 0,0 1 0 0 0,0 0 0 0 0,0 5 0 0 0,-4 1 0 0 0,-2-1 0 0 0,1-1 0 0 0,1-1 0 0 0,0-2 0 0 0,3 3 0 0 0,-1 2 0 0 0,2-2 0 0 0,0 0 0 0 0,0-2 0 0 0,0-2 0 0 0,1 0 0 0 0,-1 0 0 0 0,0-1 0 0 0,0 0 0 0 0,0 0 0 0 0,0 4 0 0 0,0 2 0 0 0,0-1 0 0 0,0 0 0 0 0,0-2 0 0 0,0-1 0 0 0,0 0 0 0 0,0-2 0 0 0,0 0 0 0 0,0 0 0 0 0,0 0 0 0 0,0 0 0 0 0,0 5 0 0 0,0 0 0 0 0,0 1 0 0 0,0-1 0 0 0,0-2 0 0 0,0-1 0 0 0,0-1 0 0 0,0 0 0 0 0,0-1 0 0 0,0 0 0 0 0,0 0 0 0 0,0 0 0 0 0,0 0 0 0 0,0 0 0 0 0,0 0 0 0 0,0 0 0 0 0,4 0 0 0 0,2 1 0 0 0,0-1 0 0 0,-2 0 0 0 0,-1 0 0 0 0,-1 5 0 0 0,3-4 0 0 0,1-1 0 0 0,0-1 0 0 0,-2 0 0 0 0,-1 0 0 0 0,-1 1 0 0 0,-2-1 0 0 0,1 1 0 0 0,-1 0 0 0 0,-1 0 0 0 0,1 0 0 0 0,0 1 0 0 0,0-1 0 0 0,0 0 0 0 0,0 0 0 0 0,0 1 0 0 0,-1-1 0 0 0,2 0 0 0 0,-1 0 0 0 0,0 0 0 0 0,0 1 0 0 0,0-1 0 0 0,0-4 0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09T17:24:23.268"/>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15478 11827 16383 0 0,'9'4'0'0'0,"11"2"0"0"0,6-1 0 0 0,12 4 0 0 0,4 0 0 0 0,-1-2 0 0 0,-3-1 0 0 0,-5-3 0 0 0,2-1 0 0 0,-1-1 0 0 0,-2-1 0 0 0,-3 0 0 0 0,-1-1 0 0 0,-1 1 0 0 0,-2 0 0 0 0,0-1 0 0 0,0 1 0 0 0,0 0 0 0 0,0 0 0 0 0,-1 0 0 0 0,1 0 0 0 0,1 0 0 0 0,-1 0 0 0 0,0 0 0 0 0,0 0 0 0 0,0 0 0 0 0,1 0 0 0 0,-1 0 0 0 0,-4 5 0 0 0,-2 0 0 0 0,1 1 0 0 0,1-2 0 0 0,1-1 0 0 0,1-1 0 0 0,1-1 0 0 0,1 0 0 0 0,0-1 0 0 0,1-1 0 0 0,-1 1 0 0 0,1 0 0 0 0,-1 0 0 0 0,0 0 0 0 0,1-1 0 0 0,-1 1 0 0 0,0 0 0 0 0,0 0 0 0 0,0 0 0 0 0,1 0 0 0 0,-1 0 0 0 0,0 0 0 0 0,0 0 0 0 0,0 0 0 0 0,1 0 0 0 0,-1 0 0 0 0,0 0 0 0 0,4 0 0 0 0,2 0 0 0 0,0 0 0 0 0,-1 0 0 0 0,-2 0 0 0 0,-1 0 0 0 0,-1 0 0 0 0,0 0 0 0 0,-1 0 0 0 0,0 0 0 0 0,0 0 0 0 0,0 0 0 0 0,0 0 0 0 0,0 0 0 0 0,0 0 0 0 0,0 0 0 0 0,0 5 0 0 0,5 0 0 0 0,1 1 0 0 0,-1-2 0 0 0,0-1 0 0 0,-2-1 0 0 0,4 4 0 0 0,0 0 0 0 0,-1-1 0 0 0,-2-1 0 0 0,-1-1 0 0 0,-1-1 0 0 0,-1-1 0 0 0,0-1 0 0 0,-1 0 0 0 0,0 0 0 0 0,0-1 0 0 0,0 1 0 0 0,4 0 0 0 0,2 0 0 0 0,-1 0 0 0 0,0 0 0 0 0,-2 0 0 0 0,-1 0 0 0 0,-1 0 0 0 0,0 0 0 0 0,-1 0 0 0 0,0 0 0 0 0,0 0 0 0 0,0 0 0 0 0,0 0 0 0 0,0 4 0 0 0,0 2 0 0 0,1-1 0 0 0,-1 0 0 0 0,0-2 0 0 0,0-1 0 0 0,0 3 0 0 0,1 1 0 0 0,-1 0 0 0 0,0-2 0 0 0,0-1 0 0 0,0-2 0 0 0,1 0 0 0 0,-1-1 0 0 0,4 0 0 0 0,2 0 0 0 0,0 0 0 0 0,-2 0 0 0 0,0-1 0 0 0,-2 1 0 0 0,-1 0 0 0 0,0 0 0 0 0,-1 0 0 0 0,0 0 0 0 0,0 0 0 0 0,0 0 0 0 0,0 0 0 0 0,0 0 0 0 0,0 0 0 0 0,0 0 0 0 0,0 0 0 0 0,1 0 0 0 0,-1 0 0 0 0,0 0 0 0 0,0 0 0 0 0,0 0 0 0 0,1 0 0 0 0,-1 5 0 0 0,0 0 0 0 0,0 1 0 0 0,0-2 0 0 0,1-1 0 0 0,-1-1 0 0 0,0-1 0 0 0,-4 4 0 0 0,-2 1 0 0 0,1-1 0 0 0,1-1 0 0 0,1-1 0 0 0,6-1 0 0 0,6-2 0 0 0,2 1 0 0 0,-1-1 0 0 0,2 0 0 0 0,-1-1 0 0 0,2 1 0 0 0,-1 0 0 0 0,-3 0 0 0 0,-2 0 0 0 0,-3 0 0 0 0,-2 0 0 0 0,-1 0 0 0 0,-1 0 0 0 0,4 0 0 0 0,1 0 0 0 0,0 0 0 0 0,-1 0 0 0 0,-1 0 0 0 0,4 0 0 0 0,0 0 0 0 0,-1 0 0 0 0,-2 0 0 0 0,-1 0 0 0 0,-1 0 0 0 0,-1 0 0 0 0,0 0 0 0 0,3-5 0 0 0,2 0 0 0 0,-1-1 0 0 0,8 2 0 0 0,1 1 0 0 0,4-3 0 0 0,-3-1 0 0 0,-3 1 0 0 0,-3 2 0 0 0,-4 1 0 0 0,-2 1 0 0 0,2 1 0 0 0,5 1 0 0 0,1 0 0 0 0,2 0 0 0 0,0 1 0 0 0,-3-5 0 0 0,2-2 0 0 0,-2 1 0 0 0,-2 0 0 0 0,-3 2 0 0 0,-1 1 0 0 0,1-3 0 0 0,2-1 0 0 0,-2 1 0 0 0,-1 0 0 0 0,-1 2 0 0 0,-1-3 0 0 0,3 0 0 0 0,6 0 0 0 0,0 2 0 0 0,3 1 0 0 0,-1 1 0 0 0,-3 2 0 0 0,-2-1 0 0 0,-4 1 0 0 0,-1 1 0 0 0,2-1 0 0 0,1 0 0 0 0,-1 0 0 0 0,-1 1 0 0 0,-1-1 0 0 0,-1 0 0 0 0,-1 0 0 0 0,-1 0 0 0 0,0 0 0 0 0,0 0 0 0 0,4 0 0 0 0,2 0 0 0 0,-1 0 0 0 0,0 0 0 0 0,-2 0 0 0 0,3 0 0 0 0,1 0 0 0 0,-1 0 0 0 0,-1 0 0 0 0,-2 0 0 0 0,3 0 0 0 0,1 0 0 0 0,-1 0 0 0 0,3 0 0 0 0,-1 0 0 0 0,4 0 0 0 0,3 0 0 0 0,0 0 0 0 0,-3 0 0 0 0,1 0 0 0 0,-2 0 0 0 0,-3 0 0 0 0,-2 0 0 0 0,-3 0 0 0 0,-1 0 0 0 0,-2 0 0 0 0,0 0 0 0 0,0 0 0 0 0,0 0 0 0 0,-1 0 0 0 0,1 0 0 0 0,0 0 0 0 0,0 0 0 0 0,0 0 0 0 0,0 0 0 0 0,1 0 0 0 0,-1 0 0 0 0,0 0 0 0 0,0 0 0 0 0,1 0 0 0 0,-1 0 0 0 0,4 0 0 0 0,2 0 0 0 0,0 0 0 0 0,-2 0 0 0 0,0 0 0 0 0,2-5 0 0 0,1 0 0 0 0,-1-1 0 0 0,-1 2 0 0 0,-2 1 0 0 0,-1 1 0 0 0,-1 1 0 0 0,-1 0 0 0 0,0 1 0 0 0,0 1 0 0 0,0-1 0 0 0,0 0 0 0 0,0 0 0 0 0,0 0 0 0 0,0 0 0 0 0,0 0 0 0 0,0 1 0 0 0,5-1 0 0 0,1 0 0 0 0,-1 0 0 0 0,0-1 0 0 0,-2 1 0 0 0,0 0 0 0 0,-2 0 0 0 0,-1 0 0 0 0,1 0 0 0 0,-1 0 0 0 0,0 0 0 0 0,0 0 0 0 0,0 0 0 0 0,0 0 0 0 0,0 0 0 0 0,0 0 0 0 0,0 0 0 0 0,5 0 0 0 0,0 0 0 0 0,1 0 0 0 0,-1 0 0 0 0,-2 0 0 0 0,3 0 0 0 0,1 0 0 0 0,-1 0 0 0 0,-1 0 0 0 0,-2 0 0 0 0,-1 0 0 0 0,-1 0 0 0 0,-1 0 0 0 0,0 0 0 0 0,0 0 0 0 0,0 0 0 0 0,0 0 0 0 0,0 0 0 0 0,0 0 0 0 0,0 0 0 0 0,1 0 0 0 0,-1 0 0 0 0,0 0 0 0 0,0 0 0 0 0,0 0 0 0 0,1 0 0 0 0,-1 0 0 0 0,4 0 0 0 0,2 0 0 0 0,0 0 0 0 0,-2 0 0 0 0,0 0 0 0 0,-2 0 0 0 0,-1 0 0 0 0,0 0 0 0 0,-1 0 0 0 0,0 0 0 0 0,0 0 0 0 0,0 0 0 0 0,0 0 0 0 0,0 0 0 0 0,0 0 0 0 0,0 0 0 0 0,0 0 0 0 0,1 0 0 0 0,-1 0 0 0 0,0 0 0 0 0,0 0 0 0 0,0 0 0 0 0,5 0 0 0 0,1 0 0 0 0,-1 0 0 0 0,0 0 0 0 0,-2 0 0 0 0,-1 0 0 0 0,0 0 0 0 0,-2 0 0 0 0,0 0 0 0 0,0 0 0 0 0,0 0 0 0 0,0 0 0 0 0,0 0 0 0 0,0 0 0 0 0,1 0 0 0 0,-1 0 0 0 0,0 0 0 0 0,0 0 0 0 0,0 0 0 0 0,1 0 0 0 0,-1 0 0 0 0,0 0 0 0 0,0 0 0 0 0,0 0 0 0 0,1 0 0 0 0,-1 0 0 0 0,0 0 0 0 0,0 0 0 0 0,5-4 0 0 0,1-2 0 0 0,-1 1 0 0 0,0 1 0 0 0,-2 1 0 0 0,-1 1 0 0 0,-1 1 0 0 0,0 0 0 0 0,-1 1 0 0 0,0 0 0 0 0,0 1 0 0 0,0-1 0 0 0,0 0 0 0 0,0 0 0 0 0,0 0 0 0 0,0 0 0 0 0,1 0 0 0 0,-1 0 0 0 0,0 0 0 0 0,0 0 0 0 0,0 0 0 0 0,1 0 0 0 0,3 0 0 0 0,2 0 0 0 0,0 0 0 0 0,-2 0 0 0 0,0 0 0 0 0,-2 0 0 0 0,-1 0 0 0 0,-5 0 0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09T17:24:23.269"/>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15663 9521 16383 0 0,'5'0'0'0'0,"5"0"0"0"0,1-4 0 0 0,3-2 0 0 0,3 1 0 0 0,4 1 0 0 0,2 1 0 0 0,1 1 0 0 0,1 1 0 0 0,1 0 0 0 0,0 1 0 0 0,0 1 0 0 0,-5-5 0 0 0,-1-2 0 0 0,0 1 0 0 0,1 1 0 0 0,1 1 0 0 0,5 1 0 0 0,3 1 0 0 0,0 1 0 0 0,0 0 0 0 0,-2 0 0 0 0,0 0 0 0 0,-2 1 0 0 0,0-1 0 0 0,-1 0 0 0 0,0 0 0 0 0,0 0 0 0 0,0 0 0 0 0,0 0 0 0 0,1 0 0 0 0,-1 0 0 0 0,0 0 0 0 0,0 0 0 0 0,0 0 0 0 0,0 0 0 0 0,5 0 0 0 0,1 0 0 0 0,-1 0 0 0 0,0 0 0 0 0,-2 0 0 0 0,-1 0 0 0 0,0 0 0 0 0,-2 0 0 0 0,0 0 0 0 0,5 0 0 0 0,0 0 0 0 0,1 0 0 0 0,-2 0 0 0 0,-1 0 0 0 0,-1 0 0 0 0,0 0 0 0 0,-2 0 0 0 0,0 0 0 0 0,0 0 0 0 0,0 0 0 0 0,5 0 0 0 0,0 0 0 0 0,1 0 0 0 0,-2 0 0 0 0,0 0 0 0 0,2 0 0 0 0,1 0 0 0 0,-1 0 0 0 0,-1 0 0 0 0,-2 0 0 0 0,3 0 0 0 0,1 0 0 0 0,-2 0 0 0 0,0 0 0 0 0,-2 0 0 0 0,-1 0 0 0 0,-1 0 0 0 0,-1 0 0 0 0,0 0 0 0 0,0 0 0 0 0,0 0 0 0 0,0 0 0 0 0,0 0 0 0 0,0 0 0 0 0,0 0 0 0 0,0 0 0 0 0,1 0 0 0 0,-1 0 0 0 0,0 0 0 0 0,0 0 0 0 0,0 0 0 0 0,1 0 0 0 0,3 0 0 0 0,2 0 0 0 0,0 0 0 0 0,-2 0 0 0 0,0 0 0 0 0,-2 0 0 0 0,-1 0 0 0 0,0 0 0 0 0,-1 0 0 0 0,0 0 0 0 0,0 0 0 0 0,0 0 0 0 0,0 0 0 0 0,0 0 0 0 0,0 0 0 0 0,0 0 0 0 0,0 0 0 0 0,0 0 0 0 0,1 0 0 0 0,-1 0 0 0 0,0 0 0 0 0,-4 4 0 0 0,-2 2 0 0 0,1-1 0 0 0,1-1 0 0 0,1-1 0 0 0,6-1 0 0 0,2-1 0 0 0,4 0 0 0 0,1-1 0 0 0,-1-1 0 0 0,-2 1 0 0 0,-2 0 0 0 0,-3 0 0 0 0,0 4 0 0 0,-2 1 0 0 0,0 0 0 0 0,0 0 0 0 0,0-2 0 0 0,0-1 0 0 0,-1-1 0 0 0,2-1 0 0 0,-1 0 0 0 0,0 0 0 0 0,0 0 0 0 0,0-1 0 0 0,0 1 0 0 0,1 0 0 0 0,-1 0 0 0 0,0 0 0 0 0,4 0 0 0 0,2 0 0 0 0,0 0 0 0 0,-1 0 0 0 0,-2 0 0 0 0,3 0 0 0 0,1 0 0 0 0,-1 0 0 0 0,-1 0 0 0 0,2 0 0 0 0,1 0 0 0 0,-2 0 0 0 0,-1 0 0 0 0,-2 0 0 0 0,-1 0 0 0 0,-1 0 0 0 0,-1 0 0 0 0,0 0 0 0 0,0 0 0 0 0,0 0 0 0 0,0 0 0 0 0,0 0 0 0 0,0 0 0 0 0,0 0 0 0 0,0 0 0 0 0,1 0 0 0 0,-1 0 0 0 0,0 0 0 0 0,0 0 0 0 0,1 0 0 0 0,-1 0 0 0 0,0 0 0 0 0,0 0 0 0 0,5 0 0 0 0,1 0 0 0 0,-1 0 0 0 0,0 0 0 0 0,-2 0 0 0 0,3 0 0 0 0,1 0 0 0 0,-1 0 0 0 0,-1 0 0 0 0,-2 0 0 0 0,-1 0 0 0 0,-1 0 0 0 0,-1 0 0 0 0,1 0 0 0 0,-2 0 0 0 0,1 0 0 0 0,0 0 0 0 0,0 0 0 0 0,0 0 0 0 0,0 0 0 0 0,1 0 0 0 0,-1 0 0 0 0,0 0 0 0 0,0 0 0 0 0,0 0 0 0 0,1 0 0 0 0,-1 0 0 0 0,4 0 0 0 0,2 0 0 0 0,0 0 0 0 0,-2 0 0 0 0,0 0 0 0 0,-2 0 0 0 0,-1 0 0 0 0,0 0 0 0 0,-1 0 0 0 0,0 0 0 0 0,4 0 0 0 0,6 0 0 0 0,1 0 0 0 0,-1 0 0 0 0,-2 0 0 0 0,-3 0 0 0 0,-2 0 0 0 0,-1 0 0 0 0,-2 0 0 0 0,0 0 0 0 0,0 0 0 0 0,0 0 0 0 0,0 0 0 0 0,0 0 0 0 0,0 0 0 0 0,0 0 0 0 0,0 0 0 0 0,0 0 0 0 0,0 0 0 0 0,0 0 0 0 0,1 0 0 0 0,-1 0 0 0 0,4 0 0 0 0,2 0 0 0 0,0 0 0 0 0,-2 0 0 0 0,0 0 0 0 0,2 0 0 0 0,1 0 0 0 0,-1 0 0 0 0,-1 0 0 0 0,2 0 0 0 0,1 0 0 0 0,-2 0 0 0 0,-1 0 0 0 0,-2 0 0 0 0,-1 0 0 0 0,-1 0 0 0 0,-1 0 0 0 0,0 0 0 0 0,0 0 0 0 0,0 0 0 0 0,0 0 0 0 0,0 0 0 0 0,0 0 0 0 0,0 0 0 0 0,0 0 0 0 0,1 0 0 0 0,3 0 0 0 0,2 0 0 0 0,0 0 0 0 0,-2 0 0 0 0,-1 0 0 0 0,4 0 0 0 0,0 0 0 0 0,-1 0 0 0 0,-2 0 0 0 0,0 0 0 0 0,2 0 0 0 0,0 0 0 0 0,0 0 0 0 0,-1 0 0 0 0,-2 0 0 0 0,3 0 0 0 0,1 0 0 0 0,-2 0 0 0 0,0 0 0 0 0,-2 0 0 0 0,-1 0 0 0 0,-1 0 0 0 0,-1 0 0 0 0,0 0 0 0 0,0 0 0 0 0,0 0 0 0 0,0 0 0 0 0,0 0 0 0 0,0 0 0 0 0,0 0 0 0 0,0 0 0 0 0,1 0 0 0 0,3 4 0 0 0,2 2 0 0 0,0-1 0 0 0,3-1 0 0 0,0 4 0 0 0,-2-1 0 0 0,-1-1 0 0 0,-2-1 0 0 0,-2-2 0 0 0,-1-1 0 0 0,-1-2 0 0 0,0 1 0 0 0,0-2 0 0 0,0 1 0 0 0,0 0 0 0 0,0 0 0 0 0,0-1 0 0 0,0 1 0 0 0,0 0 0 0 0,0 0 0 0 0,0 0 0 0 0,0 0 0 0 0,1 0 0 0 0,-1 0 0 0 0,0 0 0 0 0,0 0 0 0 0,0 0 0 0 0,1 0 0 0 0,-1 0 0 0 0,0 0 0 0 0,0 0 0 0 0,0 0 0 0 0,1 0 0 0 0,-1 0 0 0 0,0 0 0 0 0,0 0 0 0 0,0 0 0 0 0,1 0 0 0 0,-1 0 0 0 0,0 0 0 0 0,0 0 0 0 0,0 0 0 0 0,1 0 0 0 0,-1 0 0 0 0,0 0 0 0 0,5 0 0 0 0,0-4 0 0 0,1-2 0 0 0,-1 1 0 0 0,-2 1 0 0 0,-1 1 0 0 0,-1 1 0 0 0,0 1 0 0 0,-1 1 0 0 0,0 0 0 0 0,0 0 0 0 0,0 0 0 0 0,0 0 0 0 0,0 0 0 0 0,0 0 0 0 0,0 1 0 0 0,5-1 0 0 0,1 0 0 0 0,-1 0 0 0 0,0 0 0 0 0,-2 0 0 0 0,-1 0 0 0 0,0 0 0 0 0,-2 0 0 0 0,1 0 0 0 0,-1 0 0 0 0,-1 0 0 0 0,6 0 0 0 0,0-5 0 0 0,5 0 0 0 0,0 0 0 0 0,-1 0 0 0 0,-2 2 0 0 0,-3 1 0 0 0,-2 1 0 0 0,0 1 0 0 0,-2 0 0 0 0,0 0 0 0 0,0 0 0 0 0,0 1 0 0 0,0-1 0 0 0,-1 0 0 0 0,1 0 0 0 0,5 0 0 0 0,1 0 0 0 0,-1 0 0 0 0,0 0 0 0 0,-2 0 0 0 0,-1 0 0 0 0,0 0 0 0 0,-2 0 0 0 0,0 0 0 0 0,0 0 0 0 0,5 0 0 0 0,0 0 0 0 0,1 4 0 0 0,-2 2 0 0 0,-1-1 0 0 0,0-1 0 0 0,-2-1 0 0 0,-1-1 0 0 0,1-1 0 0 0,-6 4 0 0 0,0 0 0 0 0,-1 0 0 0 0,2 0 0 0 0,1-3 0 0 0,1 0 0 0 0,1-1 0 0 0,1-1 0 0 0,0 0 0 0 0,0 0 0 0 0,1 0 0 0 0,-1 0 0 0 0,-4 4 0 0 0,-1 1 0 0 0,0 8 0 0 0,1 3 0 0 0,1-3 0 0 0,-3 2 0 0 0,-1-2 0 0 0,2-4 0 0 0,-4 2 0 0 0,-4 2 0 0 0,-3 4 0 0 0,-5 2 0 0 0,-2 3 0 0 0,-1 2 0 0 0,-2 1 0 0 0,0 0 0 0 0,1 0 0 0 0,-1 0 0 0 0,0 0 0 0 0,1 0 0 0 0,0 0 0 0 0,0-1 0 0 0,0 1 0 0 0,0-1 0 0 0,0 1 0 0 0,0-1 0 0 0,0 1 0 0 0,0-1 0 0 0,0 5 0 0 0,-4-3 0 0 0,-2-2 0 0 0,-4 0 0 0 0,0-1 0 0 0,2 0 0 0 0,-3 5 0 0 0,1 2 0 0 0,2-1 0 0 0,3 0 0 0 0,2-2 0 0 0,1 0 0 0 0,1-2 0 0 0,1 0 0 0 0,1 0 0 0 0,-1-1 0 0 0,0 1 0 0 0,1-1 0 0 0,-1 0 0 0 0,0 1 0 0 0,0-1 0 0 0,0 1 0 0 0,0-1 0 0 0,0 1 0 0 0,0-1 0 0 0,0 1 0 0 0,0-1 0 0 0,0 1 0 0 0,0-1 0 0 0,0 1 0 0 0,0 0 0 0 0,0-1 0 0 0,0 1 0 0 0,0-1 0 0 0,0 1 0 0 0,0 3 0 0 0,0 2 0 0 0,0 0 0 0 0,5-1 0 0 0,0-1 0 0 0,1-2 0 0 0,-2 0 0 0 0,-1-1 0 0 0,-1-1 0 0 0,3 0 0 0 0,2 1 0 0 0,-2-1 0 0 0,-1 0 0 0 0,-1 1 0 0 0,-1-5 0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09T17:24:23.270"/>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32147 7752 16383 0 0,'0'0'0'0'0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09T17:24:23.271"/>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32015 7746 16383 0 0,'4'0'0'0'0,"6"0"0"0"0,5 0 0 0 0,5 0 0 0 0,3 0 0 0 0,2 0 0 0 0,1 0 0 0 0,0 0 0 0 0,0 0 0 0 0,5 0 0 0 0,0 0 0 0 0,0 0 0 0 0,-1 0 0 0 0,-1 0 0 0 0,-2 0 0 0 0,-1 0 0 0 0,-1 0 0 0 0,1 0 0 0 0,-1 0 0 0 0,0 0 0 0 0,-1 0 0 0 0,1 0 0 0 0,1 0 0 0 0,-1 0 0 0 0,0 0 0 0 0,0 0 0 0 0,0 0 0 0 0,0 0 0 0 0,1 0 0 0 0,-1 0 0 0 0,0 0 0 0 0,0 0 0 0 0,0 0 0 0 0,1 0 0 0 0,-1 0 0 0 0,0 0 0 0 0,0 0 0 0 0,0 0 0 0 0,1 0 0 0 0,-1 0 0 0 0,0 0 0 0 0,0 0 0 0 0,0 0 0 0 0,1 0 0 0 0,-1 0 0 0 0,0 0 0 0 0,0 0 0 0 0,0 0 0 0 0,1 0 0 0 0,-1 0 0 0 0,0 0 0 0 0,0 0 0 0 0,0 0 0 0 0,1 0 0 0 0,-1 0 0 0 0,0 0 0 0 0,0 0 0 0 0,-4-4 0 0 0,-1-2 0 0 0,-1 1 0 0 0,2 0 0 0 0,6 2 0 0 0,1 1 0 0 0,2 1 0 0 0,-1 1 0 0 0,0 0 0 0 0,-2 0 0 0 0,4 0 0 0 0,0 0 0 0 0,0 0 0 0 0,-6-4 0 0 0,-2-1 0 0 0,-2-1 0 0 0,1 2 0 0 0,0 1 0 0 0,1 1 0 0 0,1 1 0 0 0,1 0 0 0 0,4 1 0 0 0,2 1 0 0 0,0-1 0 0 0,-2 0 0 0 0,0 0 0 0 0,-2 0 0 0 0,0 1 0 0 0,-2-1 0 0 0,0-5 0 0 0,0 0 0 0 0,0-5 0 0 0,0 0 0 0 0,0 1 0 0 0,0 3 0 0 0,1 2 0 0 0,-1 1 0 0 0,0 2 0 0 0,0 1 0 0 0,0 0 0 0 0,0 1 0 0 0,1-1 0 0 0,-1 1 0 0 0,0-1 0 0 0,0 0 0 0 0,1 0 0 0 0,-1 0 0 0 0,0 0 0 0 0,0 0 0 0 0,0 0 0 0 0,0 0 0 0 0,1 0 0 0 0,3-4 0 0 0,2-2 0 0 0,0 1 0 0 0,-2 0 0 0 0,0 2 0 0 0,-2 1 0 0 0,-1 1 0 0 0,0 1 0 0 0,-1 0 0 0 0,0 0 0 0 0,0 0 0 0 0,0 1 0 0 0,0-1 0 0 0,0 0 0 0 0,4 0 0 0 0,2 0 0 0 0,0 0 0 0 0,-2 0 0 0 0,0 0 0 0 0,-2 0 0 0 0,-1 0 0 0 0,0 0 0 0 0,-1 4 0 0 0,0 2 0 0 0,0-1 0 0 0,0 4 0 0 0,0 0 0 0 0,-5-2 0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5-12-09T17:19:48.594"/>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32015 7746 16383 0 0,'4'0'0'0'0,"6"0"0"0"0,5 0 0 0 0,5 0 0 0 0,3 0 0 0 0,2 0 0 0 0,1 0 0 0 0,0 0 0 0 0,0 0 0 0 0,5 0 0 0 0,0 0 0 0 0,0 0 0 0 0,-1 0 0 0 0,-1 0 0 0 0,-2 0 0 0 0,-1 0 0 0 0,-1 0 0 0 0,1 0 0 0 0,-1 0 0 0 0,0 0 0 0 0,-1 0 0 0 0,1 0 0 0 0,1 0 0 0 0,-1 0 0 0 0,0 0 0 0 0,0 0 0 0 0,0 0 0 0 0,0 0 0 0 0,1 0 0 0 0,-1 0 0 0 0,0 0 0 0 0,0 0 0 0 0,0 0 0 0 0,1 0 0 0 0,-1 0 0 0 0,0 0 0 0 0,0 0 0 0 0,0 0 0 0 0,1 0 0 0 0,-1 0 0 0 0,0 0 0 0 0,0 0 0 0 0,0 0 0 0 0,1 0 0 0 0,-1 0 0 0 0,0 0 0 0 0,0 0 0 0 0,0 0 0 0 0,1 0 0 0 0,-1 0 0 0 0,0 0 0 0 0,0 0 0 0 0,0 0 0 0 0,1 0 0 0 0,-1 0 0 0 0,0 0 0 0 0,0 0 0 0 0,-4-4 0 0 0,-1-2 0 0 0,-1 1 0 0 0,2 0 0 0 0,6 2 0 0 0,1 1 0 0 0,2 1 0 0 0,-1 1 0 0 0,0 0 0 0 0,-2 0 0 0 0,4 0 0 0 0,0 0 0 0 0,0 0 0 0 0,-6-4 0 0 0,-2-1 0 0 0,-2-1 0 0 0,1 2 0 0 0,0 1 0 0 0,1 1 0 0 0,1 1 0 0 0,1 0 0 0 0,4 1 0 0 0,2 1 0 0 0,0-1 0 0 0,-2 0 0 0 0,0 0 0 0 0,-2 0 0 0 0,0 1 0 0 0,-2-1 0 0 0,0-5 0 0 0,0 0 0 0 0,0-5 0 0 0,0 0 0 0 0,0 1 0 0 0,0 3 0 0 0,1 2 0 0 0,-1 1 0 0 0,0 2 0 0 0,0 1 0 0 0,0 0 0 0 0,0 1 0 0 0,1-1 0 0 0,-1 1 0 0 0,0-1 0 0 0,0 0 0 0 0,1 0 0 0 0,-1 0 0 0 0,0 0 0 0 0,0 0 0 0 0,0 0 0 0 0,0 0 0 0 0,1 0 0 0 0,3-4 0 0 0,2-2 0 0 0,0 1 0 0 0,-2 0 0 0 0,0 2 0 0 0,-2 1 0 0 0,-1 1 0 0 0,0 1 0 0 0,-1 0 0 0 0,0 0 0 0 0,0 0 0 0 0,0 1 0 0 0,0-1 0 0 0,0 0 0 0 0,4 0 0 0 0,2 0 0 0 0,0 0 0 0 0,-2 0 0 0 0,0 0 0 0 0,-2 0 0 0 0,-1 0 0 0 0,0 0 0 0 0,-1 4 0 0 0,0 2 0 0 0,0-1 0 0 0,0 4 0 0 0,0 0 0 0 0,-5-2 0 0 0</inkml:trace>
</inkml:ink>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D8482F-BC98-BD4E-85AC-2F4DC6EC2701}" type="datetimeFigureOut">
              <a:rPr lang="en-US" smtClean="0"/>
              <a:t>12/18/25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57B222-ABC0-C549-8A4D-F4D8614AF21B}" type="slidenum">
              <a:rPr lang="en-US" smtClean="0"/>
              <a:t>‹#›</a:t>
            </a:fld>
            <a:endParaRPr lang="en-US"/>
          </a:p>
        </p:txBody>
      </p:sp>
    </p:spTree>
    <p:extLst>
      <p:ext uri="{BB962C8B-B14F-4D97-AF65-F5344CB8AC3E}">
        <p14:creationId xmlns:p14="http://schemas.microsoft.com/office/powerpoint/2010/main" val="137658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B57B222-ABC0-C549-8A4D-F4D8614AF21B}" type="slidenum">
              <a:rPr lang="en-US" smtClean="0"/>
              <a:t>1</a:t>
            </a:fld>
            <a:endParaRPr lang="en-US"/>
          </a:p>
        </p:txBody>
      </p:sp>
    </p:spTree>
    <p:extLst>
      <p:ext uri="{BB962C8B-B14F-4D97-AF65-F5344CB8AC3E}">
        <p14:creationId xmlns:p14="http://schemas.microsoft.com/office/powerpoint/2010/main" val="39728147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for input to the model and communication between the chips, the input audio is transformed into the frequency domain to produce an array of 50 floating point values, which are known as it’s MFCC.</a:t>
            </a:r>
          </a:p>
          <a:p>
            <a:r>
              <a:rPr lang="en-US"/>
              <a:t>Once the first chip is done processing, it sends it data via a bus to the second chip, and a logic analyzer is used to read this bus and make sure the model is working.</a:t>
            </a:r>
          </a:p>
          <a:p>
            <a:r>
              <a:rPr lang="en-US"/>
              <a:t>We created a low overhead communication protocol to transport these floating point values between chips. This protocol is clocked by the transmitting chip, and uses a handshake for the beginning and end of a packet.</a:t>
            </a:r>
          </a:p>
        </p:txBody>
      </p:sp>
      <p:sp>
        <p:nvSpPr>
          <p:cNvPr id="4" name="Slide Number Placeholder 3"/>
          <p:cNvSpPr>
            <a:spLocks noGrp="1"/>
          </p:cNvSpPr>
          <p:nvPr>
            <p:ph type="sldNum" sz="quarter" idx="5"/>
          </p:nvPr>
        </p:nvSpPr>
        <p:spPr/>
        <p:txBody>
          <a:bodyPr/>
          <a:lstStyle/>
          <a:p>
            <a:fld id="{7B57B222-ABC0-C549-8A4D-F4D8614AF21B}" type="slidenum">
              <a:rPr lang="en-US" smtClean="0"/>
              <a:t>6</a:t>
            </a:fld>
            <a:endParaRPr lang="en-US"/>
          </a:p>
        </p:txBody>
      </p:sp>
    </p:spTree>
    <p:extLst>
      <p:ext uri="{BB962C8B-B14F-4D97-AF65-F5344CB8AC3E}">
        <p14:creationId xmlns:p14="http://schemas.microsoft.com/office/powerpoint/2010/main" val="2259151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12575099-B3AD-44D7-919B-BCB6DC3E7F21}" type="datetimeFigureOut">
              <a:rPr lang="en-US" dirty="0"/>
              <a:t>12/18/25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3054955825"/>
      </p:ext>
    </p:extLst>
  </p:cSld>
  <p:clrMapOvr>
    <a:masterClrMapping/>
  </p:clrMapOvr>
  <p:hf hdr="0" ft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F18115DA-6CBC-4AEF-A85F-371C66916CF8}" type="datetimeFigureOut">
              <a:rPr lang="en-US" dirty="0"/>
              <a:t>12/18/25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3932461196"/>
      </p:ext>
    </p:extLst>
  </p:cSld>
  <p:clrMapOvr>
    <a:masterClrMapping/>
  </p:clrMapOvr>
  <p:hf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2A6007E4-95E8-4ABC-B20B-51235318A487}" type="datetimeFigureOut">
              <a:rPr lang="en-US" dirty="0"/>
              <a:t>12/18/25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2453344701"/>
      </p:ext>
    </p:extLst>
  </p:cSld>
  <p:clrMapOvr>
    <a:masterClrMapping/>
  </p:clrMapOvr>
  <p:hf hdr="0" ft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2A4BF121-2723-4D35-ADA9-215CD054C4BC}" type="datetimeFigureOut">
              <a:rPr lang="en-US" dirty="0"/>
              <a:t>12/18/25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3621448012"/>
      </p:ext>
    </p:extLst>
  </p:cSld>
  <p:clrMapOvr>
    <a:masterClrMapping/>
  </p:clrMapOvr>
  <p:hf hdr="0" ft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C54F54BA-4BC6-480F-839C-951A49B248A9}" type="datetimeFigureOut">
              <a:rPr lang="en-US" dirty="0"/>
              <a:t>12/18/25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849354614"/>
      </p:ext>
    </p:extLst>
  </p:cSld>
  <p:clrMapOvr>
    <a:masterClrMapping/>
  </p:clrMapOvr>
  <p:hf hdr="0" ft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0F9DD0EA-4726-4440-BF9D-E88296FC3068}" type="datetimeFigureOut">
              <a:rPr lang="en-US" dirty="0"/>
              <a:t>12/18/25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657081944"/>
      </p:ext>
    </p:extLst>
  </p:cSld>
  <p:clrMapOvr>
    <a:masterClrMapping/>
  </p:clrMapOvr>
  <p:hf hdr="0" ft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1600" b="1"/>
            </a:lvl2pPr>
            <a:lvl3pPr marL="914400" indent="0">
              <a:buNone/>
              <a:defRPr sz="16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1600" b="1"/>
            </a:lvl2pPr>
            <a:lvl3pPr marL="914400" indent="0">
              <a:buNone/>
              <a:defRPr sz="16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19CAD10D-99D1-46B2-A85A-C16850FCF8CF}" type="datetimeFigureOut">
              <a:rPr lang="en-US" dirty="0"/>
              <a:t>12/18/25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r>
              <a:rPr lang="en-US"/>
              <a:t>
              </a:t>
            </a:r>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1527693162"/>
      </p:ext>
    </p:extLst>
  </p:cSld>
  <p:clrMapOvr>
    <a:masterClrMapping/>
  </p:clrMapOvr>
  <p:hf hdr="0" ft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48C67E51-34D6-4E3D-8F41-CC63EA446EDD}" type="datetimeFigureOut">
              <a:rPr lang="en-US" dirty="0"/>
              <a:t>12/18/25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r>
              <a:rPr lang="en-US"/>
              <a:t>
              </a:t>
            </a:r>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3283365472"/>
      </p:ext>
    </p:extLst>
  </p:cSld>
  <p:clrMapOvr>
    <a:masterClrMapping/>
  </p:clrMapOvr>
  <p:hf hdr="0" ft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8D49E550-CE3F-497F-B953-7DE0932F91C0}" type="datetimeFigureOut">
              <a:rPr lang="en-US" dirty="0"/>
              <a:t>12/18/25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r>
              <a:rPr lang="en-US"/>
              <a:t>
              </a:t>
            </a:r>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2397248229"/>
      </p:ext>
    </p:extLst>
  </p:cSld>
  <p:clrMapOvr>
    <a:masterClrMapping/>
  </p:clrMapOvr>
  <p:hf hdr="0" ft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217A0BF4-BAA0-4539-95F2-9C4277F97478}" type="datetimeFigureOut">
              <a:rPr lang="en-US" dirty="0"/>
              <a:t>12/18/25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2138999981"/>
      </p:ext>
    </p:extLst>
  </p:cSld>
  <p:clrMapOvr>
    <a:masterClrMapping/>
  </p:clrMapOvr>
  <p:hf hdr="0" ft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noChangeAspect="1"/>
          </p:cNvSpPr>
          <p:nvPr>
            <p:ph type="pic" idx="1"/>
          </p:nvPr>
        </p:nvSpPr>
        <p:spPr>
          <a:xfrm>
            <a:off x="5183188" y="1066800"/>
            <a:ext cx="6172200" cy="4794250"/>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2E9884E-D945-496C-84BE-49C61F78F9EC}" type="datetimeFigureOut">
              <a:rPr lang="en-US" dirty="0"/>
              <a:t>12/18/25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E30AF5A0-43BB-4336-8627-9123B9144D80}" type="slidenum">
              <a:rPr lang="en-US" dirty="0"/>
              <a:t>‹#›</a:t>
            </a:fld>
            <a:endParaRPr lang="en-US"/>
          </a:p>
        </p:txBody>
      </p:sp>
    </p:spTree>
    <p:extLst>
      <p:ext uri="{BB962C8B-B14F-4D97-AF65-F5344CB8AC3E}">
        <p14:creationId xmlns:p14="http://schemas.microsoft.com/office/powerpoint/2010/main" val="1186237912"/>
      </p:ext>
    </p:extLst>
  </p:cSld>
  <p:clrMapOvr>
    <a:masterClrMapping/>
  </p:clrMapOvr>
  <p:hf hdr="0" ft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CD438618-DEE5-47CF-A8B2-A9E090D503CD}" type="datetimeFigureOut">
              <a:rPr lang="en-US" dirty="0"/>
              <a:t>12/18/25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
              </a:t>
            </a:r>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E30AF5A0-43BB-4336-8627-9123B9144D80}" type="slidenum">
              <a:rPr lang="en-US" dirty="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25940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guide id="8" orient="horz" pos="45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6.png"/><Relationship Id="rId12" Type="http://schemas.openxmlformats.org/officeDocument/2006/relationships/customXml" Target="../ink/ink5.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customXml" Target="../ink/ink2.xml"/><Relationship Id="rId11" Type="http://schemas.openxmlformats.org/officeDocument/2006/relationships/image" Target="../media/image8.png"/><Relationship Id="rId5" Type="http://schemas.openxmlformats.org/officeDocument/2006/relationships/image" Target="../media/image5.png"/><Relationship Id="rId10" Type="http://schemas.openxmlformats.org/officeDocument/2006/relationships/customXml" Target="../ink/ink4.xml"/><Relationship Id="rId4" Type="http://schemas.openxmlformats.org/officeDocument/2006/relationships/customXml" Target="../ink/ink1.xml"/><Relationship Id="rId9" Type="http://schemas.openxmlformats.org/officeDocument/2006/relationships/image" Target="../media/image7.png"/><Relationship Id="rId14" Type="http://schemas.openxmlformats.org/officeDocument/2006/relationships/customXml" Target="../ink/ink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5BF2A-3A4C-A703-F7AD-991D2896AC2A}"/>
              </a:ext>
            </a:extLst>
          </p:cNvPr>
          <p:cNvSpPr>
            <a:spLocks noGrp="1"/>
          </p:cNvSpPr>
          <p:nvPr>
            <p:ph type="ctrTitle"/>
          </p:nvPr>
        </p:nvSpPr>
        <p:spPr>
          <a:xfrm>
            <a:off x="1523999" y="1505422"/>
            <a:ext cx="9658865" cy="2479675"/>
          </a:xfrm>
        </p:spPr>
        <p:txBody>
          <a:bodyPr>
            <a:normAutofit fontScale="90000"/>
          </a:bodyPr>
          <a:lstStyle/>
          <a:p>
            <a:r>
              <a:rPr lang="en-US"/>
              <a:t>DELPHI:</a:t>
            </a:r>
            <a:br>
              <a:rPr lang="en-US"/>
            </a:br>
            <a:r>
              <a:rPr lang="en-US"/>
              <a:t>Distributed, Extremely Low-Power Hardware Inference</a:t>
            </a:r>
          </a:p>
        </p:txBody>
      </p:sp>
      <p:sp>
        <p:nvSpPr>
          <p:cNvPr id="3" name="Subtitle 2">
            <a:extLst>
              <a:ext uri="{FF2B5EF4-FFF2-40B4-BE49-F238E27FC236}">
                <a16:creationId xmlns:a16="http://schemas.microsoft.com/office/drawing/2014/main" id="{A39028C6-9B8A-7CF3-6DAB-F37275B75ACC}"/>
              </a:ext>
            </a:extLst>
          </p:cNvPr>
          <p:cNvSpPr>
            <a:spLocks noGrp="1"/>
          </p:cNvSpPr>
          <p:nvPr>
            <p:ph type="subTitle" idx="1"/>
          </p:nvPr>
        </p:nvSpPr>
        <p:spPr>
          <a:xfrm>
            <a:off x="1524000" y="4425951"/>
            <a:ext cx="9144000" cy="1655762"/>
          </a:xfrm>
        </p:spPr>
        <p:txBody>
          <a:bodyPr vert="horz" lIns="91440" tIns="45720" rIns="91440" bIns="45720" rtlCol="0" anchor="t">
            <a:normAutofit/>
          </a:bodyPr>
          <a:lstStyle/>
          <a:p>
            <a:r>
              <a:rPr lang="en-US"/>
              <a:t>Megan </a:t>
            </a:r>
            <a:r>
              <a:rPr lang="en-US" err="1"/>
              <a:t>Chhu</a:t>
            </a:r>
          </a:p>
          <a:p>
            <a:r>
              <a:rPr lang="en-US"/>
              <a:t>Trenton Elliott</a:t>
            </a:r>
          </a:p>
          <a:p>
            <a:r>
              <a:rPr lang="en-US"/>
              <a:t>Michael Shires</a:t>
            </a:r>
          </a:p>
        </p:txBody>
      </p:sp>
      <p:sp>
        <p:nvSpPr>
          <p:cNvPr id="4" name="Slide Number Placeholder 3">
            <a:extLst>
              <a:ext uri="{FF2B5EF4-FFF2-40B4-BE49-F238E27FC236}">
                <a16:creationId xmlns:a16="http://schemas.microsoft.com/office/drawing/2014/main" id="{1908B9AA-8F45-CDC2-F1B0-DE1AE6D16787}"/>
              </a:ext>
            </a:extLst>
          </p:cNvPr>
          <p:cNvSpPr>
            <a:spLocks noGrp="1"/>
          </p:cNvSpPr>
          <p:nvPr>
            <p:ph type="sldNum" sz="quarter" idx="12"/>
          </p:nvPr>
        </p:nvSpPr>
        <p:spPr/>
        <p:txBody>
          <a:bodyPr/>
          <a:lstStyle/>
          <a:p>
            <a:fld id="{E30AF5A0-43BB-4336-8627-9123B9144D80}" type="slidenum">
              <a:rPr lang="en-US" dirty="0"/>
              <a:t>1</a:t>
            </a:fld>
            <a:endParaRPr lang="en-US"/>
          </a:p>
        </p:txBody>
      </p:sp>
    </p:spTree>
    <p:extLst>
      <p:ext uri="{BB962C8B-B14F-4D97-AF65-F5344CB8AC3E}">
        <p14:creationId xmlns:p14="http://schemas.microsoft.com/office/powerpoint/2010/main" val="2033801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DC555-FB64-84BC-A9DC-0DCF38DB8045}"/>
              </a:ext>
            </a:extLst>
          </p:cNvPr>
          <p:cNvSpPr>
            <a:spLocks noGrp="1"/>
          </p:cNvSpPr>
          <p:nvPr>
            <p:ph type="title"/>
          </p:nvPr>
        </p:nvSpPr>
        <p:spPr>
          <a:xfrm>
            <a:off x="640080" y="459347"/>
            <a:ext cx="5515788" cy="1956841"/>
          </a:xfrm>
        </p:spPr>
        <p:txBody>
          <a:bodyPr anchor="b">
            <a:normAutofit/>
          </a:bodyPr>
          <a:lstStyle/>
          <a:p>
            <a:r>
              <a:rPr lang="en-US" sz="5400"/>
              <a:t>Platform: Arm Cortex M0+</a:t>
            </a:r>
          </a:p>
        </p:txBody>
      </p:sp>
      <p:sp>
        <p:nvSpPr>
          <p:cNvPr id="3" name="Content Placeholder 2">
            <a:extLst>
              <a:ext uri="{FF2B5EF4-FFF2-40B4-BE49-F238E27FC236}">
                <a16:creationId xmlns:a16="http://schemas.microsoft.com/office/drawing/2014/main" id="{672DADA5-A126-1D92-B95B-CEE44A71EC7E}"/>
              </a:ext>
            </a:extLst>
          </p:cNvPr>
          <p:cNvSpPr>
            <a:spLocks noGrp="1"/>
          </p:cNvSpPr>
          <p:nvPr>
            <p:ph idx="1"/>
          </p:nvPr>
        </p:nvSpPr>
        <p:spPr>
          <a:xfrm>
            <a:off x="640080" y="2872899"/>
            <a:ext cx="4243589" cy="3320668"/>
          </a:xfrm>
        </p:spPr>
        <p:txBody>
          <a:bodyPr vert="horz" lIns="91440" tIns="45720" rIns="91440" bIns="45720" rtlCol="0">
            <a:normAutofit/>
          </a:bodyPr>
          <a:lstStyle/>
          <a:p>
            <a:r>
              <a:rPr lang="en-US" sz="2200"/>
              <a:t>Worlds smallest MCU core</a:t>
            </a:r>
          </a:p>
          <a:p>
            <a:r>
              <a:rPr lang="en-US" sz="2200"/>
              <a:t>Floor plan of 1.6mm x 2mm</a:t>
            </a:r>
          </a:p>
          <a:p>
            <a:r>
              <a:rPr lang="en-US" sz="2200"/>
              <a:t>Example usage – Key word spotting</a:t>
            </a:r>
          </a:p>
        </p:txBody>
      </p:sp>
      <p:pic>
        <p:nvPicPr>
          <p:cNvPr id="4" name="Picture 3" descr="The 'world's smallest microcontroller' measures just 1.38 ...">
            <a:extLst>
              <a:ext uri="{FF2B5EF4-FFF2-40B4-BE49-F238E27FC236}">
                <a16:creationId xmlns:a16="http://schemas.microsoft.com/office/drawing/2014/main" id="{20CBB3E9-A18E-E299-FEC8-06887DC0A823}"/>
              </a:ext>
            </a:extLst>
          </p:cNvPr>
          <p:cNvPicPr>
            <a:picLocks noChangeAspect="1"/>
          </p:cNvPicPr>
          <p:nvPr/>
        </p:nvPicPr>
        <p:blipFill>
          <a:blip r:embed="rId2"/>
          <a:srcRect l="28444" r="15135"/>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5" name="TextBox 4">
            <a:extLst>
              <a:ext uri="{FF2B5EF4-FFF2-40B4-BE49-F238E27FC236}">
                <a16:creationId xmlns:a16="http://schemas.microsoft.com/office/drawing/2014/main" id="{318670B3-F154-B2BC-CC30-5069A25D42BE}"/>
              </a:ext>
            </a:extLst>
          </p:cNvPr>
          <p:cNvSpPr txBox="1"/>
          <p:nvPr/>
        </p:nvSpPr>
        <p:spPr>
          <a:xfrm>
            <a:off x="10517606" y="6487026"/>
            <a:ext cx="174457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(MSPM0C1104)</a:t>
            </a:r>
          </a:p>
        </p:txBody>
      </p:sp>
      <p:sp>
        <p:nvSpPr>
          <p:cNvPr id="6" name="Slide Number Placeholder 5">
            <a:extLst>
              <a:ext uri="{FF2B5EF4-FFF2-40B4-BE49-F238E27FC236}">
                <a16:creationId xmlns:a16="http://schemas.microsoft.com/office/drawing/2014/main" id="{2D98AC23-4D33-2EB2-5EE7-78C652E3B524}"/>
              </a:ext>
            </a:extLst>
          </p:cNvPr>
          <p:cNvSpPr>
            <a:spLocks noGrp="1"/>
          </p:cNvSpPr>
          <p:nvPr>
            <p:ph type="sldNum" sz="quarter" idx="12"/>
          </p:nvPr>
        </p:nvSpPr>
        <p:spPr/>
        <p:txBody>
          <a:bodyPr/>
          <a:lstStyle/>
          <a:p>
            <a:fld id="{E30AF5A0-43BB-4336-8627-9123B9144D80}" type="slidenum">
              <a:rPr lang="en-US" dirty="0"/>
              <a:t>2</a:t>
            </a:fld>
            <a:endParaRPr lang="en-US"/>
          </a:p>
        </p:txBody>
      </p:sp>
    </p:spTree>
    <p:extLst>
      <p:ext uri="{BB962C8B-B14F-4D97-AF65-F5344CB8AC3E}">
        <p14:creationId xmlns:p14="http://schemas.microsoft.com/office/powerpoint/2010/main" val="47216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0E34F-C7E7-3435-AADC-AC1B0848837A}"/>
              </a:ext>
            </a:extLst>
          </p:cNvPr>
          <p:cNvSpPr>
            <a:spLocks noGrp="1"/>
          </p:cNvSpPr>
          <p:nvPr>
            <p:ph type="title"/>
          </p:nvPr>
        </p:nvSpPr>
        <p:spPr/>
        <p:txBody>
          <a:bodyPr/>
          <a:lstStyle/>
          <a:p>
            <a:r>
              <a:rPr lang="en-US"/>
              <a:t>Research Questions</a:t>
            </a:r>
          </a:p>
        </p:txBody>
      </p:sp>
      <p:sp>
        <p:nvSpPr>
          <p:cNvPr id="3" name="Content Placeholder 2">
            <a:extLst>
              <a:ext uri="{FF2B5EF4-FFF2-40B4-BE49-F238E27FC236}">
                <a16:creationId xmlns:a16="http://schemas.microsoft.com/office/drawing/2014/main" id="{4D508473-D9CC-7833-5A8A-7A1F7FB91C8D}"/>
              </a:ext>
            </a:extLst>
          </p:cNvPr>
          <p:cNvSpPr>
            <a:spLocks noGrp="1"/>
          </p:cNvSpPr>
          <p:nvPr>
            <p:ph idx="1"/>
          </p:nvPr>
        </p:nvSpPr>
        <p:spPr>
          <a:xfrm>
            <a:off x="838200" y="1813268"/>
            <a:ext cx="10515600" cy="4351338"/>
          </a:xfrm>
        </p:spPr>
        <p:txBody>
          <a:bodyPr/>
          <a:lstStyle/>
          <a:p>
            <a:r>
              <a:rPr lang="en-US"/>
              <a:t>1. What type of performance impact do we see when distributing a model layer across multiple chips?</a:t>
            </a:r>
          </a:p>
          <a:p>
            <a:endParaRPr lang="en-US"/>
          </a:p>
          <a:p>
            <a:r>
              <a:rPr lang="en-US"/>
              <a:t>2. What types of models could this application benefit from? (Ex. Textiles)</a:t>
            </a:r>
          </a:p>
          <a:p>
            <a:endParaRPr lang="en-US"/>
          </a:p>
          <a:p>
            <a:r>
              <a:rPr lang="en-US"/>
              <a:t>3. Is it feasible to distribute a model layer across multiple chips?</a:t>
            </a:r>
          </a:p>
        </p:txBody>
      </p:sp>
      <p:sp>
        <p:nvSpPr>
          <p:cNvPr id="4" name="Slide Number Placeholder 3">
            <a:extLst>
              <a:ext uri="{FF2B5EF4-FFF2-40B4-BE49-F238E27FC236}">
                <a16:creationId xmlns:a16="http://schemas.microsoft.com/office/drawing/2014/main" id="{6167CF50-04B9-6DBA-AD47-1F963CE62B06}"/>
              </a:ext>
            </a:extLst>
          </p:cNvPr>
          <p:cNvSpPr>
            <a:spLocks noGrp="1"/>
          </p:cNvSpPr>
          <p:nvPr>
            <p:ph type="sldNum" sz="quarter" idx="12"/>
          </p:nvPr>
        </p:nvSpPr>
        <p:spPr/>
        <p:txBody>
          <a:bodyPr/>
          <a:lstStyle/>
          <a:p>
            <a:fld id="{E30AF5A0-43BB-4336-8627-9123B9144D80}" type="slidenum">
              <a:rPr lang="en-US" dirty="0"/>
              <a:t>3</a:t>
            </a:fld>
            <a:endParaRPr lang="en-US"/>
          </a:p>
        </p:txBody>
      </p:sp>
    </p:spTree>
    <p:extLst>
      <p:ext uri="{BB962C8B-B14F-4D97-AF65-F5344CB8AC3E}">
        <p14:creationId xmlns:p14="http://schemas.microsoft.com/office/powerpoint/2010/main" val="9431962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DC3B4-B8C4-B22D-4E47-8945A82A9038}"/>
              </a:ext>
            </a:extLst>
          </p:cNvPr>
          <p:cNvSpPr>
            <a:spLocks noGrp="1"/>
          </p:cNvSpPr>
          <p:nvPr>
            <p:ph type="title"/>
          </p:nvPr>
        </p:nvSpPr>
        <p:spPr/>
        <p:txBody>
          <a:bodyPr/>
          <a:lstStyle/>
          <a:p>
            <a:r>
              <a:rPr lang="en-US"/>
              <a:t>Model</a:t>
            </a:r>
          </a:p>
        </p:txBody>
      </p:sp>
      <p:sp>
        <p:nvSpPr>
          <p:cNvPr id="3" name="Content Placeholder 2">
            <a:extLst>
              <a:ext uri="{FF2B5EF4-FFF2-40B4-BE49-F238E27FC236}">
                <a16:creationId xmlns:a16="http://schemas.microsoft.com/office/drawing/2014/main" id="{80B0BB6C-5F28-6100-74A1-9E161DEFEA37}"/>
              </a:ext>
            </a:extLst>
          </p:cNvPr>
          <p:cNvSpPr>
            <a:spLocks noGrp="1"/>
          </p:cNvSpPr>
          <p:nvPr>
            <p:ph idx="1"/>
          </p:nvPr>
        </p:nvSpPr>
        <p:spPr/>
        <p:txBody>
          <a:bodyPr vert="horz" lIns="91440" tIns="45720" rIns="91440" bIns="45720" rtlCol="0" anchor="t">
            <a:normAutofit/>
          </a:bodyPr>
          <a:lstStyle/>
          <a:p>
            <a:r>
              <a:rPr lang="en-US"/>
              <a:t>3-Layer KWS model trained on "</a:t>
            </a:r>
            <a:r>
              <a:rPr lang="en-US" err="1"/>
              <a:t>speech_command</a:t>
            </a:r>
            <a:r>
              <a:rPr lang="en-US"/>
              <a:t>" from </a:t>
            </a:r>
            <a:r>
              <a:rPr lang="en-US" err="1"/>
              <a:t>Tensorflow</a:t>
            </a:r>
            <a:endParaRPr lang="en-US"/>
          </a:p>
          <a:p>
            <a:r>
              <a:rPr lang="en-US"/>
              <a:t>Identifies the key word "yes"</a:t>
            </a:r>
          </a:p>
          <a:p>
            <a:r>
              <a:rPr lang="en-US"/>
              <a:t>Weights and biases extracted from model via </a:t>
            </a:r>
            <a:r>
              <a:rPr lang="en-US" err="1"/>
              <a:t>Netron</a:t>
            </a:r>
            <a:r>
              <a:rPr lang="en-US"/>
              <a:t>, and put into C software to directly program chips or FPGA</a:t>
            </a:r>
          </a:p>
        </p:txBody>
      </p:sp>
      <p:sp>
        <p:nvSpPr>
          <p:cNvPr id="4" name="Slide Number Placeholder 3">
            <a:extLst>
              <a:ext uri="{FF2B5EF4-FFF2-40B4-BE49-F238E27FC236}">
                <a16:creationId xmlns:a16="http://schemas.microsoft.com/office/drawing/2014/main" id="{339AF466-DB5F-9CC4-173B-35EBE11341D5}"/>
              </a:ext>
            </a:extLst>
          </p:cNvPr>
          <p:cNvSpPr>
            <a:spLocks noGrp="1"/>
          </p:cNvSpPr>
          <p:nvPr>
            <p:ph type="sldNum" sz="quarter" idx="12"/>
          </p:nvPr>
        </p:nvSpPr>
        <p:spPr/>
        <p:txBody>
          <a:bodyPr/>
          <a:lstStyle/>
          <a:p>
            <a:fld id="{E30AF5A0-43BB-4336-8627-9123B9144D80}" type="slidenum">
              <a:rPr lang="en-US" dirty="0"/>
              <a:t>4</a:t>
            </a:fld>
            <a:endParaRPr lang="en-US"/>
          </a:p>
        </p:txBody>
      </p:sp>
    </p:spTree>
    <p:extLst>
      <p:ext uri="{BB962C8B-B14F-4D97-AF65-F5344CB8AC3E}">
        <p14:creationId xmlns:p14="http://schemas.microsoft.com/office/powerpoint/2010/main" val="1949755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633D5-63C5-3224-E52C-8B07427DA9FC}"/>
              </a:ext>
            </a:extLst>
          </p:cNvPr>
          <p:cNvSpPr>
            <a:spLocks noGrp="1"/>
          </p:cNvSpPr>
          <p:nvPr>
            <p:ph type="title"/>
          </p:nvPr>
        </p:nvSpPr>
        <p:spPr/>
        <p:txBody>
          <a:bodyPr/>
          <a:lstStyle/>
          <a:p>
            <a:r>
              <a:rPr lang="en-US"/>
              <a:t>FPGA and PCB</a:t>
            </a:r>
          </a:p>
        </p:txBody>
      </p:sp>
      <p:sp>
        <p:nvSpPr>
          <p:cNvPr id="3" name="Content Placeholder 2">
            <a:extLst>
              <a:ext uri="{FF2B5EF4-FFF2-40B4-BE49-F238E27FC236}">
                <a16:creationId xmlns:a16="http://schemas.microsoft.com/office/drawing/2014/main" id="{C12B16FE-4AF1-498E-9295-EAC2B8714451}"/>
              </a:ext>
            </a:extLst>
          </p:cNvPr>
          <p:cNvSpPr>
            <a:spLocks noGrp="1"/>
          </p:cNvSpPr>
          <p:nvPr>
            <p:ph idx="1"/>
          </p:nvPr>
        </p:nvSpPr>
        <p:spPr>
          <a:xfrm>
            <a:off x="401601" y="1609764"/>
            <a:ext cx="10515600" cy="4818370"/>
          </a:xfrm>
        </p:spPr>
        <p:txBody>
          <a:bodyPr vert="horz" lIns="91440" tIns="45720" rIns="91440" bIns="45720" rtlCol="0" anchor="t">
            <a:normAutofit/>
          </a:bodyPr>
          <a:lstStyle/>
          <a:p>
            <a:r>
              <a:rPr lang="en-US"/>
              <a:t>Currently use a PYNQ Z1 board to </a:t>
            </a:r>
            <a:br>
              <a:rPr lang="en-US"/>
            </a:br>
            <a:r>
              <a:rPr lang="en-US"/>
              <a:t>emulate two ARM M0+ chips and </a:t>
            </a:r>
            <a:br>
              <a:rPr lang="en-US"/>
            </a:br>
            <a:r>
              <a:rPr lang="en-US"/>
              <a:t>networking connections.</a:t>
            </a:r>
          </a:p>
          <a:p>
            <a:r>
              <a:rPr lang="en-US"/>
              <a:t>Custom PCB board provided by </a:t>
            </a:r>
            <a:br>
              <a:rPr lang="en-US"/>
            </a:br>
            <a:r>
              <a:rPr lang="en-US"/>
              <a:t>Robust VLSI Design Lab with chip </a:t>
            </a:r>
            <a:br>
              <a:rPr lang="en-US"/>
            </a:br>
            <a:r>
              <a:rPr lang="en-US"/>
              <a:t>sockets</a:t>
            </a:r>
          </a:p>
          <a:p>
            <a:r>
              <a:rPr lang="en-US"/>
              <a:t>Generic </a:t>
            </a:r>
            <a:r>
              <a:rPr lang="en-US" err="1"/>
              <a:t>NodeC</a:t>
            </a:r>
            <a:r>
              <a:rPr lang="en-US"/>
              <a:t> </a:t>
            </a:r>
            <a:r>
              <a:rPr lang="en-US" err="1"/>
              <a:t>verilog</a:t>
            </a:r>
            <a:r>
              <a:rPr lang="en-US"/>
              <a:t> wrapped </a:t>
            </a:r>
            <a:br>
              <a:rPr lang="en-US"/>
            </a:br>
            <a:r>
              <a:rPr lang="en-US"/>
              <a:t>with custom wiring connections </a:t>
            </a:r>
            <a:br>
              <a:rPr lang="en-US"/>
            </a:br>
            <a:r>
              <a:rPr lang="en-US"/>
              <a:t>to represent a physical setup </a:t>
            </a:r>
          </a:p>
        </p:txBody>
      </p:sp>
      <p:pic>
        <p:nvPicPr>
          <p:cNvPr id="4" name="Picture 3" descr="A desk with wires and a computer&#10;&#10;AI-generated content may be incorrect.">
            <a:extLst>
              <a:ext uri="{FF2B5EF4-FFF2-40B4-BE49-F238E27FC236}">
                <a16:creationId xmlns:a16="http://schemas.microsoft.com/office/drawing/2014/main" id="{57F6511F-6572-2C24-FE66-0B2100747E51}"/>
              </a:ext>
            </a:extLst>
          </p:cNvPr>
          <p:cNvPicPr>
            <a:picLocks noChangeAspect="1"/>
          </p:cNvPicPr>
          <p:nvPr/>
        </p:nvPicPr>
        <p:blipFill>
          <a:blip r:embed="rId2"/>
          <a:stretch>
            <a:fillRect/>
          </a:stretch>
        </p:blipFill>
        <p:spPr>
          <a:xfrm>
            <a:off x="5764482" y="0"/>
            <a:ext cx="6427196" cy="6858000"/>
          </a:xfrm>
          <a:prstGeom prst="rect">
            <a:avLst/>
          </a:prstGeom>
        </p:spPr>
      </p:pic>
      <p:sp>
        <p:nvSpPr>
          <p:cNvPr id="5" name="Slide Number Placeholder 4">
            <a:extLst>
              <a:ext uri="{FF2B5EF4-FFF2-40B4-BE49-F238E27FC236}">
                <a16:creationId xmlns:a16="http://schemas.microsoft.com/office/drawing/2014/main" id="{275F2A18-E89B-F182-6761-5E9727127F5D}"/>
              </a:ext>
            </a:extLst>
          </p:cNvPr>
          <p:cNvSpPr>
            <a:spLocks noGrp="1"/>
          </p:cNvSpPr>
          <p:nvPr>
            <p:ph type="sldNum" sz="quarter" idx="12"/>
          </p:nvPr>
        </p:nvSpPr>
        <p:spPr/>
        <p:txBody>
          <a:bodyPr/>
          <a:lstStyle/>
          <a:p>
            <a:fld id="{E30AF5A0-43BB-4336-8627-9123B9144D80}" type="slidenum">
              <a:rPr lang="en-US" dirty="0"/>
              <a:t>5</a:t>
            </a:fld>
            <a:endParaRPr lang="en-US"/>
          </a:p>
        </p:txBody>
      </p:sp>
    </p:spTree>
    <p:extLst>
      <p:ext uri="{BB962C8B-B14F-4D97-AF65-F5344CB8AC3E}">
        <p14:creationId xmlns:p14="http://schemas.microsoft.com/office/powerpoint/2010/main" val="348200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40A79-A768-A8AC-61BF-189CFC4BD868}"/>
              </a:ext>
            </a:extLst>
          </p:cNvPr>
          <p:cNvSpPr>
            <a:spLocks noGrp="1"/>
          </p:cNvSpPr>
          <p:nvPr>
            <p:ph type="title"/>
          </p:nvPr>
        </p:nvSpPr>
        <p:spPr/>
        <p:txBody>
          <a:bodyPr/>
          <a:lstStyle/>
          <a:p>
            <a:r>
              <a:rPr lang="en-US"/>
              <a:t>Input and Communication</a:t>
            </a:r>
          </a:p>
        </p:txBody>
      </p:sp>
      <p:sp>
        <p:nvSpPr>
          <p:cNvPr id="3" name="Content Placeholder 2">
            <a:extLst>
              <a:ext uri="{FF2B5EF4-FFF2-40B4-BE49-F238E27FC236}">
                <a16:creationId xmlns:a16="http://schemas.microsoft.com/office/drawing/2014/main" id="{8CBD78B1-EF6E-961D-F53B-7812110034A5}"/>
              </a:ext>
            </a:extLst>
          </p:cNvPr>
          <p:cNvSpPr>
            <a:spLocks noGrp="1"/>
          </p:cNvSpPr>
          <p:nvPr>
            <p:ph idx="1"/>
          </p:nvPr>
        </p:nvSpPr>
        <p:spPr>
          <a:xfrm>
            <a:off x="749016" y="2063317"/>
            <a:ext cx="10691265" cy="3636088"/>
          </a:xfrm>
        </p:spPr>
        <p:txBody>
          <a:bodyPr vert="horz" lIns="91440" tIns="45720" rIns="91440" bIns="45720" rtlCol="0" anchor="t">
            <a:normAutofit/>
          </a:bodyPr>
          <a:lstStyle/>
          <a:p>
            <a:r>
              <a:rPr lang="en-US"/>
              <a:t>Input audio is transformed into the frequency domain using Mel-Frequency Cepstral Coefficients (MFCC) </a:t>
            </a:r>
          </a:p>
          <a:p>
            <a:pPr lvl="1">
              <a:buFont typeface="Courier New" panose="020B0604020202020204" pitchFamily="34" charset="0"/>
              <a:buChar char="o"/>
            </a:pPr>
            <a:r>
              <a:rPr lang="en-US"/>
              <a:t>This is also the data format of the "</a:t>
            </a:r>
            <a:r>
              <a:rPr lang="en-US" err="1"/>
              <a:t>speech_commands</a:t>
            </a:r>
            <a:r>
              <a:rPr lang="en-US"/>
              <a:t>" dataset from TensorFlow</a:t>
            </a:r>
          </a:p>
          <a:p>
            <a:r>
              <a:rPr lang="en-US"/>
              <a:t>This is an array of 50 FP32 values which represents one word, "yes".</a:t>
            </a:r>
          </a:p>
          <a:p>
            <a:r>
              <a:rPr lang="en-US"/>
              <a:t>Communication between chips is monitored and inspected via a Logic</a:t>
            </a:r>
            <a:r>
              <a:rPr lang="en-US">
                <a:solidFill>
                  <a:srgbClr val="000000"/>
                </a:solidFill>
              </a:rPr>
              <a:t> Analyzer (</a:t>
            </a:r>
            <a:r>
              <a:rPr lang="en-US" err="1">
                <a:solidFill>
                  <a:srgbClr val="000000"/>
                </a:solidFill>
              </a:rPr>
              <a:t>Saleae</a:t>
            </a:r>
            <a:r>
              <a:rPr lang="en-US">
                <a:solidFill>
                  <a:srgbClr val="000000"/>
                </a:solidFill>
              </a:rPr>
              <a:t>)</a:t>
            </a:r>
          </a:p>
          <a:p>
            <a:r>
              <a:rPr lang="en-US"/>
              <a:t>Networking protocol incorporates:</a:t>
            </a:r>
          </a:p>
          <a:p>
            <a:pPr lvl="1">
              <a:buFont typeface="Courier New" panose="020B0604020202020204" pitchFamily="34" charset="0"/>
              <a:buChar char="o"/>
            </a:pPr>
            <a:r>
              <a:rPr lang="en-US"/>
              <a:t>Clock signal provided by the transmitter</a:t>
            </a:r>
          </a:p>
          <a:p>
            <a:pPr lvl="1">
              <a:buFont typeface="Courier New" panose="020B0604020202020204" pitchFamily="34" charset="0"/>
              <a:buChar char="o"/>
            </a:pPr>
            <a:r>
              <a:rPr lang="en-US"/>
              <a:t>Handshake initiating and ending a packet transmission</a:t>
            </a:r>
          </a:p>
          <a:p>
            <a:pPr lvl="1">
              <a:buFont typeface="Courier New" panose="020B0604020202020204" pitchFamily="34" charset="0"/>
              <a:buChar char="o"/>
            </a:pPr>
            <a:r>
              <a:rPr lang="en-US"/>
              <a:t>Data signal provided by the transmitter </a:t>
            </a:r>
          </a:p>
        </p:txBody>
      </p:sp>
      <p:sp>
        <p:nvSpPr>
          <p:cNvPr id="4" name="Slide Number Placeholder 3">
            <a:extLst>
              <a:ext uri="{FF2B5EF4-FFF2-40B4-BE49-F238E27FC236}">
                <a16:creationId xmlns:a16="http://schemas.microsoft.com/office/drawing/2014/main" id="{C5E0EA91-EFBF-B244-4526-98E0926EF81C}"/>
              </a:ext>
            </a:extLst>
          </p:cNvPr>
          <p:cNvSpPr>
            <a:spLocks noGrp="1"/>
          </p:cNvSpPr>
          <p:nvPr>
            <p:ph type="sldNum" sz="quarter" idx="12"/>
          </p:nvPr>
        </p:nvSpPr>
        <p:spPr/>
        <p:txBody>
          <a:bodyPr/>
          <a:lstStyle/>
          <a:p>
            <a:fld id="{E30AF5A0-43BB-4336-8627-9123B9144D80}" type="slidenum">
              <a:rPr lang="en-US" dirty="0"/>
              <a:t>6</a:t>
            </a:fld>
            <a:endParaRPr lang="en-US"/>
          </a:p>
        </p:txBody>
      </p:sp>
    </p:spTree>
    <p:extLst>
      <p:ext uri="{BB962C8B-B14F-4D97-AF65-F5344CB8AC3E}">
        <p14:creationId xmlns:p14="http://schemas.microsoft.com/office/powerpoint/2010/main" val="34627879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8D93F-6D5E-3B80-0097-3F0E8B4E2157}"/>
              </a:ext>
            </a:extLst>
          </p:cNvPr>
          <p:cNvSpPr>
            <a:spLocks noGrp="1"/>
          </p:cNvSpPr>
          <p:nvPr>
            <p:ph type="title"/>
          </p:nvPr>
        </p:nvSpPr>
        <p:spPr/>
        <p:txBody>
          <a:bodyPr/>
          <a:lstStyle/>
          <a:p>
            <a:r>
              <a:rPr lang="en-US"/>
              <a:t>Results from FPGA</a:t>
            </a:r>
          </a:p>
        </p:txBody>
      </p:sp>
      <p:pic>
        <p:nvPicPr>
          <p:cNvPr id="4" name="Content Placeholder 3" descr="A blue and green lines on a white surface&#10;&#10;AI-generated content may be incorrect.">
            <a:extLst>
              <a:ext uri="{FF2B5EF4-FFF2-40B4-BE49-F238E27FC236}">
                <a16:creationId xmlns:a16="http://schemas.microsoft.com/office/drawing/2014/main" id="{01ADF8D8-4A25-DB49-C319-8E3A60B03360}"/>
              </a:ext>
            </a:extLst>
          </p:cNvPr>
          <p:cNvPicPr>
            <a:picLocks noGrp="1" noChangeAspect="1"/>
          </p:cNvPicPr>
          <p:nvPr>
            <p:ph idx="1"/>
          </p:nvPr>
        </p:nvPicPr>
        <p:blipFill>
          <a:blip r:embed="rId2"/>
          <a:stretch>
            <a:fillRect/>
          </a:stretch>
        </p:blipFill>
        <p:spPr>
          <a:xfrm>
            <a:off x="378196" y="4082240"/>
            <a:ext cx="8645071" cy="2046789"/>
          </a:xfrm>
          <a:prstGeom prst="rect">
            <a:avLst/>
          </a:prstGeom>
        </p:spPr>
      </p:pic>
      <p:pic>
        <p:nvPicPr>
          <p:cNvPr id="5" name="Picture 4" descr="A blue lines on a white background&#10;&#10;AI-generated content may be incorrect.">
            <a:extLst>
              <a:ext uri="{FF2B5EF4-FFF2-40B4-BE49-F238E27FC236}">
                <a16:creationId xmlns:a16="http://schemas.microsoft.com/office/drawing/2014/main" id="{3A0F4653-5893-F5B6-67CD-D2E964D0631D}"/>
              </a:ext>
            </a:extLst>
          </p:cNvPr>
          <p:cNvPicPr>
            <a:picLocks noChangeAspect="1"/>
          </p:cNvPicPr>
          <p:nvPr/>
        </p:nvPicPr>
        <p:blipFill>
          <a:blip r:embed="rId3"/>
          <a:stretch>
            <a:fillRect/>
          </a:stretch>
        </p:blipFill>
        <p:spPr>
          <a:xfrm>
            <a:off x="384242" y="1710491"/>
            <a:ext cx="8663215" cy="2229070"/>
          </a:xfrm>
          <a:prstGeom prst="rect">
            <a:avLst/>
          </a:prstGeom>
        </p:spPr>
      </p:pic>
      <p:sp>
        <p:nvSpPr>
          <p:cNvPr id="6" name="TextBox 5">
            <a:extLst>
              <a:ext uri="{FF2B5EF4-FFF2-40B4-BE49-F238E27FC236}">
                <a16:creationId xmlns:a16="http://schemas.microsoft.com/office/drawing/2014/main" id="{81AE479F-A67B-9872-E598-A6B6B707B886}"/>
              </a:ext>
            </a:extLst>
          </p:cNvPr>
          <p:cNvSpPr txBox="1"/>
          <p:nvPr/>
        </p:nvSpPr>
        <p:spPr>
          <a:xfrm>
            <a:off x="9328067" y="4809289"/>
            <a:ext cx="273957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0.0842 in FP32 – Failure (not "Yes") </a:t>
            </a:r>
            <a:endParaRPr lang="en-US"/>
          </a:p>
        </p:txBody>
      </p:sp>
      <p:sp>
        <p:nvSpPr>
          <p:cNvPr id="7" name="TextBox 6">
            <a:extLst>
              <a:ext uri="{FF2B5EF4-FFF2-40B4-BE49-F238E27FC236}">
                <a16:creationId xmlns:a16="http://schemas.microsoft.com/office/drawing/2014/main" id="{815D5006-23AC-A24C-2787-0146E8E86C42}"/>
              </a:ext>
            </a:extLst>
          </p:cNvPr>
          <p:cNvSpPr txBox="1"/>
          <p:nvPr/>
        </p:nvSpPr>
        <p:spPr>
          <a:xfrm>
            <a:off x="9180505" y="2824524"/>
            <a:ext cx="27395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0.9990 in FP32 - "Yes"</a:t>
            </a:r>
          </a:p>
        </p:txBody>
      </p:sp>
      <p:sp>
        <p:nvSpPr>
          <p:cNvPr id="3" name="TextBox 2">
            <a:extLst>
              <a:ext uri="{FF2B5EF4-FFF2-40B4-BE49-F238E27FC236}">
                <a16:creationId xmlns:a16="http://schemas.microsoft.com/office/drawing/2014/main" id="{BCFAD540-F84D-7B2C-04A8-C1159CD0E15C}"/>
              </a:ext>
            </a:extLst>
          </p:cNvPr>
          <p:cNvSpPr txBox="1"/>
          <p:nvPr/>
        </p:nvSpPr>
        <p:spPr>
          <a:xfrm>
            <a:off x="9516009" y="4456666"/>
            <a:ext cx="159936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(0x3dac710d)</a:t>
            </a:r>
          </a:p>
        </p:txBody>
      </p:sp>
      <mc:AlternateContent xmlns:mc="http://schemas.openxmlformats.org/markup-compatibility/2006" xmlns:p14="http://schemas.microsoft.com/office/powerpoint/2010/main">
        <mc:Choice Requires="p14">
          <p:contentPart p14:bwMode="auto" r:id="rId4">
            <p14:nvContentPartPr>
              <p14:cNvPr id="12" name="Ink 11">
                <a:extLst>
                  <a:ext uri="{FF2B5EF4-FFF2-40B4-BE49-F238E27FC236}">
                    <a16:creationId xmlns:a16="http://schemas.microsoft.com/office/drawing/2014/main" id="{D22DC135-679C-6173-48E8-4086D81D5552}"/>
                  </a:ext>
                </a:extLst>
              </p14:cNvPr>
              <p14:cNvContentPartPr/>
              <p14:nvPr/>
            </p14:nvContentPartPr>
            <p14:xfrm>
              <a:off x="3564895" y="5264035"/>
              <a:ext cx="18965" cy="760992"/>
            </p14:xfrm>
          </p:contentPart>
        </mc:Choice>
        <mc:Fallback xmlns="">
          <p:pic>
            <p:nvPicPr>
              <p:cNvPr id="12" name="Ink 11">
                <a:extLst>
                  <a:ext uri="{FF2B5EF4-FFF2-40B4-BE49-F238E27FC236}">
                    <a16:creationId xmlns:a16="http://schemas.microsoft.com/office/drawing/2014/main" id="{D22DC135-679C-6173-48E8-4086D81D5552}"/>
                  </a:ext>
                </a:extLst>
              </p:cNvPr>
              <p:cNvPicPr/>
              <p:nvPr/>
            </p:nvPicPr>
            <p:blipFill>
              <a:blip r:embed="rId5"/>
              <a:stretch>
                <a:fillRect/>
              </a:stretch>
            </p:blipFill>
            <p:spPr>
              <a:xfrm>
                <a:off x="3512214" y="5156093"/>
                <a:ext cx="123975" cy="976516"/>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3" name="Ink 12">
                <a:extLst>
                  <a:ext uri="{FF2B5EF4-FFF2-40B4-BE49-F238E27FC236}">
                    <a16:creationId xmlns:a16="http://schemas.microsoft.com/office/drawing/2014/main" id="{7891A853-B2D8-DDA9-3E03-9E177169CCFC}"/>
                  </a:ext>
                </a:extLst>
              </p14:cNvPr>
              <p14:cNvContentPartPr/>
              <p14:nvPr/>
            </p14:nvContentPartPr>
            <p14:xfrm>
              <a:off x="3498768" y="6083487"/>
              <a:ext cx="4108738" cy="82039"/>
            </p14:xfrm>
          </p:contentPart>
        </mc:Choice>
        <mc:Fallback xmlns="">
          <p:pic>
            <p:nvPicPr>
              <p:cNvPr id="13" name="Ink 12">
                <a:extLst>
                  <a:ext uri="{FF2B5EF4-FFF2-40B4-BE49-F238E27FC236}">
                    <a16:creationId xmlns:a16="http://schemas.microsoft.com/office/drawing/2014/main" id="{7891A853-B2D8-DDA9-3E03-9E177169CCFC}"/>
                  </a:ext>
                </a:extLst>
              </p:cNvPr>
              <p:cNvPicPr/>
              <p:nvPr/>
            </p:nvPicPr>
            <p:blipFill>
              <a:blip r:embed="rId7"/>
              <a:stretch>
                <a:fillRect/>
              </a:stretch>
            </p:blipFill>
            <p:spPr>
              <a:xfrm>
                <a:off x="3444772" y="5976012"/>
                <a:ext cx="4216370" cy="29663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4" name="Ink 13">
                <a:extLst>
                  <a:ext uri="{FF2B5EF4-FFF2-40B4-BE49-F238E27FC236}">
                    <a16:creationId xmlns:a16="http://schemas.microsoft.com/office/drawing/2014/main" id="{0213C525-EAE7-B066-C99A-3C46DD317BA6}"/>
                  </a:ext>
                </a:extLst>
              </p14:cNvPr>
              <p14:cNvContentPartPr/>
              <p14:nvPr/>
            </p14:nvContentPartPr>
            <p14:xfrm>
              <a:off x="3562268" y="5300825"/>
              <a:ext cx="4001880" cy="688365"/>
            </p14:xfrm>
          </p:contentPart>
        </mc:Choice>
        <mc:Fallback xmlns="">
          <p:pic>
            <p:nvPicPr>
              <p:cNvPr id="14" name="Ink 13">
                <a:extLst>
                  <a:ext uri="{FF2B5EF4-FFF2-40B4-BE49-F238E27FC236}">
                    <a16:creationId xmlns:a16="http://schemas.microsoft.com/office/drawing/2014/main" id="{0213C525-EAE7-B066-C99A-3C46DD317BA6}"/>
                  </a:ext>
                </a:extLst>
              </p:cNvPr>
              <p:cNvPicPr/>
              <p:nvPr/>
            </p:nvPicPr>
            <p:blipFill>
              <a:blip r:embed="rId9"/>
              <a:stretch>
                <a:fillRect/>
              </a:stretch>
            </p:blipFill>
            <p:spPr>
              <a:xfrm>
                <a:off x="3508276" y="5192874"/>
                <a:ext cx="4109504" cy="903906"/>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5" name="Ink 14">
                <a:extLst>
                  <a:ext uri="{FF2B5EF4-FFF2-40B4-BE49-F238E27FC236}">
                    <a16:creationId xmlns:a16="http://schemas.microsoft.com/office/drawing/2014/main" id="{FA489287-68F5-84A8-D46A-1D701C2C7D20}"/>
                  </a:ext>
                </a:extLst>
              </p14:cNvPr>
              <p14:cNvContentPartPr/>
              <p14:nvPr/>
            </p14:nvContentPartPr>
            <p14:xfrm>
              <a:off x="9736281" y="4691360"/>
              <a:ext cx="9071" cy="9071"/>
            </p14:xfrm>
          </p:contentPart>
        </mc:Choice>
        <mc:Fallback xmlns="">
          <p:pic>
            <p:nvPicPr>
              <p:cNvPr id="15" name="Ink 14">
                <a:extLst>
                  <a:ext uri="{FF2B5EF4-FFF2-40B4-BE49-F238E27FC236}">
                    <a16:creationId xmlns:a16="http://schemas.microsoft.com/office/drawing/2014/main" id="{FA489287-68F5-84A8-D46A-1D701C2C7D20}"/>
                  </a:ext>
                </a:extLst>
              </p:cNvPr>
              <p:cNvPicPr/>
              <p:nvPr/>
            </p:nvPicPr>
            <p:blipFill>
              <a:blip r:embed="rId11"/>
              <a:stretch>
                <a:fillRect/>
              </a:stretch>
            </p:blipFill>
            <p:spPr>
              <a:xfrm>
                <a:off x="8375631" y="1970060"/>
                <a:ext cx="2721300" cy="54426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6" name="Ink 15">
                <a:extLst>
                  <a:ext uri="{FF2B5EF4-FFF2-40B4-BE49-F238E27FC236}">
                    <a16:creationId xmlns:a16="http://schemas.microsoft.com/office/drawing/2014/main" id="{480D2CEF-0009-EFCA-2B1C-B7DFDD40FF30}"/>
                  </a:ext>
                </a:extLst>
              </p14:cNvPr>
              <p14:cNvContentPartPr/>
              <p14:nvPr/>
            </p14:nvContentPartPr>
            <p14:xfrm>
              <a:off x="9690925" y="4645608"/>
              <a:ext cx="1259958" cy="45752"/>
            </p14:xfrm>
          </p:contentPart>
        </mc:Choice>
        <mc:Fallback xmlns="">
          <p:pic>
            <p:nvPicPr>
              <p:cNvPr id="16" name="Ink 15">
                <a:extLst>
                  <a:ext uri="{FF2B5EF4-FFF2-40B4-BE49-F238E27FC236}">
                    <a16:creationId xmlns:a16="http://schemas.microsoft.com/office/drawing/2014/main" id="{480D2CEF-0009-EFCA-2B1C-B7DFDD40FF30}"/>
                  </a:ext>
                </a:extLst>
              </p:cNvPr>
              <p:cNvPicPr/>
              <p:nvPr/>
            </p:nvPicPr>
            <p:blipFill>
              <a:blip r:embed="rId13"/>
              <a:stretch>
                <a:fillRect/>
              </a:stretch>
            </p:blipFill>
            <p:spPr>
              <a:xfrm>
                <a:off x="9636927" y="4538377"/>
                <a:ext cx="1367594" cy="259857"/>
              </a:xfrm>
              <a:prstGeom prst="rect">
                <a:avLst/>
              </a:prstGeom>
            </p:spPr>
          </p:pic>
        </mc:Fallback>
      </mc:AlternateContent>
      <p:sp>
        <p:nvSpPr>
          <p:cNvPr id="17" name="TextBox 16">
            <a:extLst>
              <a:ext uri="{FF2B5EF4-FFF2-40B4-BE49-F238E27FC236}">
                <a16:creationId xmlns:a16="http://schemas.microsoft.com/office/drawing/2014/main" id="{970CDC9A-8541-18CF-6192-93B084AF62EB}"/>
              </a:ext>
            </a:extLst>
          </p:cNvPr>
          <p:cNvSpPr txBox="1"/>
          <p:nvPr/>
        </p:nvSpPr>
        <p:spPr>
          <a:xfrm>
            <a:off x="9425373" y="2461453"/>
            <a:ext cx="159936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(0x</a:t>
            </a:r>
            <a:r>
              <a:rPr lang="en-US">
                <a:ea typeface="+mn-lt"/>
                <a:cs typeface="+mn-lt"/>
              </a:rPr>
              <a:t>3f7fc03e</a:t>
            </a:r>
            <a:r>
              <a:rPr lang="en-US"/>
              <a:t>)</a:t>
            </a:r>
          </a:p>
        </p:txBody>
      </p:sp>
      <mc:AlternateContent xmlns:mc="http://schemas.openxmlformats.org/markup-compatibility/2006" xmlns:p14="http://schemas.microsoft.com/office/powerpoint/2010/main">
        <mc:Choice Requires="p14">
          <p:contentPart p14:bwMode="auto" r:id="rId14">
            <p14:nvContentPartPr>
              <p14:cNvPr id="19" name="Ink 18">
                <a:extLst>
                  <a:ext uri="{FF2B5EF4-FFF2-40B4-BE49-F238E27FC236}">
                    <a16:creationId xmlns:a16="http://schemas.microsoft.com/office/drawing/2014/main" id="{BCC396F5-AD8E-2A3D-BA19-CD07230E3276}"/>
                  </a:ext>
                </a:extLst>
              </p14:cNvPr>
              <p14:cNvContentPartPr/>
              <p14:nvPr/>
            </p14:nvContentPartPr>
            <p14:xfrm>
              <a:off x="9430956" y="2614108"/>
              <a:ext cx="1259958" cy="45752"/>
            </p14:xfrm>
          </p:contentPart>
        </mc:Choice>
        <mc:Fallback xmlns="">
          <p:pic>
            <p:nvPicPr>
              <p:cNvPr id="19" name="Ink 18">
                <a:extLst>
                  <a:ext uri="{FF2B5EF4-FFF2-40B4-BE49-F238E27FC236}">
                    <a16:creationId xmlns:a16="http://schemas.microsoft.com/office/drawing/2014/main" id="{BCC396F5-AD8E-2A3D-BA19-CD07230E3276}"/>
                  </a:ext>
                </a:extLst>
              </p:cNvPr>
              <p:cNvPicPr/>
              <p:nvPr/>
            </p:nvPicPr>
            <p:blipFill>
              <a:blip r:embed="rId13"/>
              <a:stretch>
                <a:fillRect/>
              </a:stretch>
            </p:blipFill>
            <p:spPr>
              <a:xfrm>
                <a:off x="9376958" y="2506877"/>
                <a:ext cx="1367594" cy="259857"/>
              </a:xfrm>
              <a:prstGeom prst="rect">
                <a:avLst/>
              </a:prstGeom>
            </p:spPr>
          </p:pic>
        </mc:Fallback>
      </mc:AlternateContent>
      <p:sp>
        <p:nvSpPr>
          <p:cNvPr id="8" name="Slide Number Placeholder 7">
            <a:extLst>
              <a:ext uri="{FF2B5EF4-FFF2-40B4-BE49-F238E27FC236}">
                <a16:creationId xmlns:a16="http://schemas.microsoft.com/office/drawing/2014/main" id="{B29AAC81-6C2B-0EDB-9869-BD370C8A1EC7}"/>
              </a:ext>
            </a:extLst>
          </p:cNvPr>
          <p:cNvSpPr>
            <a:spLocks noGrp="1"/>
          </p:cNvSpPr>
          <p:nvPr>
            <p:ph type="sldNum" sz="quarter" idx="12"/>
          </p:nvPr>
        </p:nvSpPr>
        <p:spPr/>
        <p:txBody>
          <a:bodyPr/>
          <a:lstStyle/>
          <a:p>
            <a:fld id="{E30AF5A0-43BB-4336-8627-9123B9144D80}" type="slidenum">
              <a:rPr lang="en-US" dirty="0"/>
              <a:t>7</a:t>
            </a:fld>
            <a:endParaRPr lang="en-US"/>
          </a:p>
        </p:txBody>
      </p:sp>
    </p:spTree>
    <p:extLst>
      <p:ext uri="{BB962C8B-B14F-4D97-AF65-F5344CB8AC3E}">
        <p14:creationId xmlns:p14="http://schemas.microsoft.com/office/powerpoint/2010/main" val="38122744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25467-7922-B257-1FA1-90F5E77A0893}"/>
              </a:ext>
            </a:extLst>
          </p:cNvPr>
          <p:cNvSpPr>
            <a:spLocks noGrp="1"/>
          </p:cNvSpPr>
          <p:nvPr>
            <p:ph type="title"/>
          </p:nvPr>
        </p:nvSpPr>
        <p:spPr/>
        <p:txBody>
          <a:bodyPr/>
          <a:lstStyle/>
          <a:p>
            <a:r>
              <a:rPr lang="en-US"/>
              <a:t>Research questions answered</a:t>
            </a:r>
          </a:p>
        </p:txBody>
      </p:sp>
      <p:sp>
        <p:nvSpPr>
          <p:cNvPr id="3" name="Content Placeholder 2">
            <a:extLst>
              <a:ext uri="{FF2B5EF4-FFF2-40B4-BE49-F238E27FC236}">
                <a16:creationId xmlns:a16="http://schemas.microsoft.com/office/drawing/2014/main" id="{F40CCAA2-2F0C-6A23-32FC-ABD6AB85E871}"/>
              </a:ext>
            </a:extLst>
          </p:cNvPr>
          <p:cNvSpPr>
            <a:spLocks noGrp="1"/>
          </p:cNvSpPr>
          <p:nvPr>
            <p:ph idx="1"/>
          </p:nvPr>
        </p:nvSpPr>
        <p:spPr/>
        <p:txBody>
          <a:bodyPr/>
          <a:lstStyle/>
          <a:p>
            <a:r>
              <a:rPr lang="en-US"/>
              <a:t>Overall, emulation on an FPGA was successful, with a ~0.1ms delay for communication between chips</a:t>
            </a:r>
          </a:p>
          <a:p>
            <a:endParaRPr lang="en-US"/>
          </a:p>
          <a:p>
            <a:r>
              <a:rPr lang="en-US"/>
              <a:t>This technique can be used to spread deeper learning models across distributed components at the edge – identification of animals on distributed wilderness cameras for example.</a:t>
            </a:r>
          </a:p>
          <a:p>
            <a:endParaRPr lang="en-US"/>
          </a:p>
          <a:p>
            <a:r>
              <a:rPr lang="en-US"/>
              <a:t>Distributing the neural network introduces new physical threat vectors, which reduces the reliability of the system. We observed this when attempting to shift to physical hardware.</a:t>
            </a:r>
          </a:p>
        </p:txBody>
      </p:sp>
      <p:sp>
        <p:nvSpPr>
          <p:cNvPr id="4" name="Date Placeholder 3">
            <a:extLst>
              <a:ext uri="{FF2B5EF4-FFF2-40B4-BE49-F238E27FC236}">
                <a16:creationId xmlns:a16="http://schemas.microsoft.com/office/drawing/2014/main" id="{1A2DA639-73EE-F167-C544-B0B129AED100}"/>
              </a:ext>
            </a:extLst>
          </p:cNvPr>
          <p:cNvSpPr>
            <a:spLocks noGrp="1"/>
          </p:cNvSpPr>
          <p:nvPr>
            <p:ph type="dt" sz="half" idx="10"/>
          </p:nvPr>
        </p:nvSpPr>
        <p:spPr/>
        <p:txBody>
          <a:bodyPr/>
          <a:lstStyle/>
          <a:p>
            <a:fld id="{C6A46D4A-06F9-1D4D-81FB-C056CA38679B}" type="datetime1">
              <a:rPr lang="en-US" smtClean="0"/>
              <a:t>12/18/25</a:t>
            </a:fld>
            <a:endParaRPr lang="en-US"/>
          </a:p>
        </p:txBody>
      </p:sp>
      <p:sp>
        <p:nvSpPr>
          <p:cNvPr id="5" name="Slide Number Placeholder 4">
            <a:extLst>
              <a:ext uri="{FF2B5EF4-FFF2-40B4-BE49-F238E27FC236}">
                <a16:creationId xmlns:a16="http://schemas.microsoft.com/office/drawing/2014/main" id="{CC7C6E0A-EC51-2B16-0F72-C8575F12F06E}"/>
              </a:ext>
            </a:extLst>
          </p:cNvPr>
          <p:cNvSpPr>
            <a:spLocks noGrp="1"/>
          </p:cNvSpPr>
          <p:nvPr>
            <p:ph type="sldNum" sz="quarter" idx="12"/>
          </p:nvPr>
        </p:nvSpPr>
        <p:spPr/>
        <p:txBody>
          <a:bodyPr/>
          <a:lstStyle/>
          <a:p>
            <a:fld id="{E30AF5A0-43BB-4336-8627-9123B9144D80}" type="slidenum">
              <a:rPr lang="en-US" smtClean="0"/>
              <a:t>8</a:t>
            </a:fld>
            <a:endParaRPr lang="en-US"/>
          </a:p>
        </p:txBody>
      </p:sp>
    </p:spTree>
    <p:extLst>
      <p:ext uri="{BB962C8B-B14F-4D97-AF65-F5344CB8AC3E}">
        <p14:creationId xmlns:p14="http://schemas.microsoft.com/office/powerpoint/2010/main" val="41235825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823B8-7722-E64B-F5AC-DB52A1B19CA6}"/>
              </a:ext>
            </a:extLst>
          </p:cNvPr>
          <p:cNvSpPr>
            <a:spLocks noGrp="1"/>
          </p:cNvSpPr>
          <p:nvPr>
            <p:ph type="title"/>
          </p:nvPr>
        </p:nvSpPr>
        <p:spPr/>
        <p:txBody>
          <a:bodyPr/>
          <a:lstStyle/>
          <a:p>
            <a:r>
              <a:rPr lang="en-US"/>
              <a:t>Future Work</a:t>
            </a:r>
          </a:p>
        </p:txBody>
      </p:sp>
      <p:sp>
        <p:nvSpPr>
          <p:cNvPr id="3" name="Content Placeholder 2">
            <a:extLst>
              <a:ext uri="{FF2B5EF4-FFF2-40B4-BE49-F238E27FC236}">
                <a16:creationId xmlns:a16="http://schemas.microsoft.com/office/drawing/2014/main" id="{7AE629B3-0390-12A3-FE7B-F3CBDC719939}"/>
              </a:ext>
            </a:extLst>
          </p:cNvPr>
          <p:cNvSpPr>
            <a:spLocks noGrp="1"/>
          </p:cNvSpPr>
          <p:nvPr>
            <p:ph idx="1"/>
          </p:nvPr>
        </p:nvSpPr>
        <p:spPr/>
        <p:txBody>
          <a:bodyPr vert="horz" lIns="91440" tIns="45720" rIns="91440" bIns="45720" rtlCol="0" anchor="t">
            <a:normAutofit/>
          </a:bodyPr>
          <a:lstStyle/>
          <a:p>
            <a:r>
              <a:rPr lang="en-US"/>
              <a:t>Implement on physical hardware (ARM M0+ vs. PYNQ Z1 FPGA)</a:t>
            </a:r>
          </a:p>
          <a:p>
            <a:r>
              <a:rPr lang="en-US"/>
              <a:t>Evaluate 3-chip configuration and determine tradeoffs of:</a:t>
            </a:r>
          </a:p>
          <a:p>
            <a:pPr lvl="1">
              <a:buFont typeface="Courier New" panose="020B0604020202020204" pitchFamily="34" charset="0"/>
              <a:buChar char="o"/>
            </a:pPr>
            <a:r>
              <a:rPr lang="en-US"/>
              <a:t>Power</a:t>
            </a:r>
          </a:p>
          <a:p>
            <a:pPr lvl="1">
              <a:buFont typeface="Courier New" panose="020B0604020202020204" pitchFamily="34" charset="0"/>
              <a:buChar char="o"/>
            </a:pPr>
            <a:r>
              <a:rPr lang="en-US"/>
              <a:t>Latency</a:t>
            </a:r>
          </a:p>
          <a:p>
            <a:pPr lvl="1">
              <a:buFont typeface="Courier New" panose="020B0604020202020204" pitchFamily="34" charset="0"/>
              <a:buChar char="o"/>
            </a:pPr>
            <a:r>
              <a:rPr lang="en-US"/>
              <a:t>Accuracy</a:t>
            </a:r>
          </a:p>
          <a:p>
            <a:pPr>
              <a:buFont typeface="Courier New" panose="020B0604020202020204" pitchFamily="34" charset="0"/>
              <a:buChar char="o"/>
            </a:pPr>
            <a:r>
              <a:rPr lang="en-US"/>
              <a:t>Evaluate larger chip configuration</a:t>
            </a:r>
          </a:p>
        </p:txBody>
      </p:sp>
      <p:sp>
        <p:nvSpPr>
          <p:cNvPr id="5" name="Slide Number Placeholder 4">
            <a:extLst>
              <a:ext uri="{FF2B5EF4-FFF2-40B4-BE49-F238E27FC236}">
                <a16:creationId xmlns:a16="http://schemas.microsoft.com/office/drawing/2014/main" id="{8413DF5F-7C3D-6E8E-CE63-65D6CBEA575E}"/>
              </a:ext>
            </a:extLst>
          </p:cNvPr>
          <p:cNvSpPr>
            <a:spLocks noGrp="1"/>
          </p:cNvSpPr>
          <p:nvPr>
            <p:ph type="sldNum" sz="quarter" idx="12"/>
          </p:nvPr>
        </p:nvSpPr>
        <p:spPr/>
        <p:txBody>
          <a:bodyPr/>
          <a:lstStyle/>
          <a:p>
            <a:fld id="{E30AF5A0-43BB-4336-8627-9123B9144D80}" type="slidenum">
              <a:rPr lang="en-US" dirty="0"/>
              <a:t>9</a:t>
            </a:fld>
            <a:endParaRPr lang="en-US"/>
          </a:p>
        </p:txBody>
      </p:sp>
    </p:spTree>
    <p:extLst>
      <p:ext uri="{BB962C8B-B14F-4D97-AF65-F5344CB8AC3E}">
        <p14:creationId xmlns:p14="http://schemas.microsoft.com/office/powerpoint/2010/main" val="2986052350"/>
      </p:ext>
    </p:extLst>
  </p:cSld>
  <p:clrMapOvr>
    <a:masterClrMapping/>
  </p:clrMapOvr>
</p:sld>
</file>

<file path=ppt/theme/theme1.xml><?xml version="1.0" encoding="utf-8"?>
<a:theme xmlns:a="http://schemas.openxmlformats.org/drawingml/2006/main" name="ChronicleVTI">
  <a:themeElements>
    <a:clrScheme name="ChronicleVTI">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hronicleVTI">
      <a:majorFont>
        <a:latin typeface="Univers Condensed"/>
        <a:ea typeface=""/>
        <a:cs typeface=""/>
      </a:majorFont>
      <a:minorFont>
        <a:latin typeface="Calisto MT" panose="02040603050505030304"/>
        <a:ea typeface=""/>
        <a:cs typeface=""/>
      </a:minorFont>
    </a:fontScheme>
    <a:fmtScheme name="Chronicle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34FD3B1-53CD-4A5C-943C-C44DFF248C3E}" vid="{19A790DA-2E4D-4134-98A6-7DECB1A1B84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530</Words>
  <Application>Microsoft Macintosh PowerPoint</Application>
  <PresentationFormat>Widescreen</PresentationFormat>
  <Paragraphs>65</Paragraphs>
  <Slides>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Aptos</vt:lpstr>
      <vt:lpstr>Arial</vt:lpstr>
      <vt:lpstr>Calisto MT</vt:lpstr>
      <vt:lpstr>Courier New</vt:lpstr>
      <vt:lpstr>Univers Condensed</vt:lpstr>
      <vt:lpstr>ChronicleVTI</vt:lpstr>
      <vt:lpstr>DELPHI: Distributed, Extremely Low-Power Hardware Inference</vt:lpstr>
      <vt:lpstr>Platform: Arm Cortex M0+</vt:lpstr>
      <vt:lpstr>Research Questions</vt:lpstr>
      <vt:lpstr>Model</vt:lpstr>
      <vt:lpstr>FPGA and PCB</vt:lpstr>
      <vt:lpstr>Input and Communication</vt:lpstr>
      <vt:lpstr>Results from FPGA</vt:lpstr>
      <vt:lpstr>Research questions answered</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Shires</dc:creator>
  <cp:lastModifiedBy>Shires, Michael (jrs6qe)</cp:lastModifiedBy>
  <cp:revision>2</cp:revision>
  <dcterms:created xsi:type="dcterms:W3CDTF">2025-11-05T22:06:23Z</dcterms:created>
  <dcterms:modified xsi:type="dcterms:W3CDTF">2025-12-18T17:40:39Z</dcterms:modified>
</cp:coreProperties>
</file>

<file path=docProps/thumbnail.jpeg>
</file>